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752" r:id="rId2"/>
  </p:sldMasterIdLst>
  <p:notesMasterIdLst>
    <p:notesMasterId r:id="rId33"/>
  </p:notesMasterIdLst>
  <p:sldIdLst>
    <p:sldId id="259" r:id="rId3"/>
    <p:sldId id="258" r:id="rId4"/>
    <p:sldId id="30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Geneva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Geneva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Geneva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Geneva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Geneva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Geneva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Geneva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Geneva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Geneva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13" autoAdjust="0"/>
    <p:restoredTop sz="90929"/>
  </p:normalViewPr>
  <p:slideViewPr>
    <p:cSldViewPr>
      <p:cViewPr varScale="1">
        <p:scale>
          <a:sx n="110" d="100"/>
          <a:sy n="110" d="100"/>
        </p:scale>
        <p:origin x="187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74AAC42-DF1A-43B9-890B-28D08D892777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fld id="{5DA2C246-1AF2-4DA9-AF8D-15CF362705CD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1F27AAF-9F62-48BD-B6A2-74329823A570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73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9825" y="685800"/>
            <a:ext cx="4575175" cy="3430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507" y="4345374"/>
            <a:ext cx="5027384" cy="411582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153" tIns="46077" rIns="92153" bIns="46077" anchor="ctr"/>
          <a:lstStyle/>
          <a:p>
            <a:endParaRPr lang="de-DE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2C01F8D-C964-424A-A938-FF943D733691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583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9825" y="685800"/>
            <a:ext cx="4575175" cy="3430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507" y="4345374"/>
            <a:ext cx="5027384" cy="411582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153" tIns="46077" rIns="92153" bIns="46077" anchor="ctr"/>
          <a:lstStyle/>
          <a:p>
            <a:r>
              <a:rPr lang="de-DE" altLang="en-US"/>
              <a:t>Whatever / whichever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E01AEFE-47AA-4A3A-8EDE-DA45C34C1E56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93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9825" y="685800"/>
            <a:ext cx="4575175" cy="3430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93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507" y="4345374"/>
            <a:ext cx="5027384" cy="411582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153" tIns="46077" rIns="92153" bIns="46077" anchor="ctr"/>
          <a:lstStyle/>
          <a:p>
            <a:endParaRPr lang="de-DE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5057FA2-F9BC-4109-8763-BDEAFAF0FC88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604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9825" y="685800"/>
            <a:ext cx="4575175" cy="3430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1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507" y="4345374"/>
            <a:ext cx="5027384" cy="411582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153" tIns="46077" rIns="92153" bIns="46077" anchor="ctr"/>
          <a:lstStyle/>
          <a:p>
            <a:r>
              <a:rPr lang="de-DE" altLang="en-US"/>
              <a:t>Crinkled cardboard: hideaway for larvae, pupae, adults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2F581D4-6EC1-45F6-954F-71A79D1C4C51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624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9825" y="685800"/>
            <a:ext cx="4575175" cy="3430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507" y="4345374"/>
            <a:ext cx="5027384" cy="411582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153" tIns="46077" rIns="92153" bIns="46077" anchor="ctr"/>
          <a:lstStyle/>
          <a:p>
            <a:endParaRPr lang="de-DE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3849377-8EA5-45A1-AFEA-2C28EAD151CA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8397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9825" y="685800"/>
            <a:ext cx="4575175" cy="3430588"/>
          </a:xfrm>
          <a:ln/>
        </p:spPr>
      </p:sp>
      <p:sp>
        <p:nvSpPr>
          <p:cNvPr id="8397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14507" y="4345374"/>
            <a:ext cx="5027384" cy="4115824"/>
          </a:xfrm>
          <a:noFill/>
          <a:ln/>
        </p:spPr>
        <p:txBody>
          <a:bodyPr wrap="none" anchor="ctr"/>
          <a:lstStyle/>
          <a:p>
            <a:endParaRPr lang="de-DE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7651D71-D540-4B52-9423-EFFCD7783F30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645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9825" y="685800"/>
            <a:ext cx="4575175" cy="3430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507" y="4345374"/>
            <a:ext cx="5027384" cy="411582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153" tIns="46077" rIns="92153" bIns="46077" anchor="ctr"/>
          <a:lstStyle/>
          <a:p>
            <a:r>
              <a:rPr lang="de-DE" altLang="en-US"/>
              <a:t>Regularly/periodically</a:t>
            </a:r>
          </a:p>
          <a:p>
            <a:r>
              <a:rPr lang="de-DE" altLang="en-US"/>
              <a:t>Argentin stem weevil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FB6B3CA-F365-4D0E-BA5F-ED712BFF9B5B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634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9825" y="685800"/>
            <a:ext cx="4575175" cy="3430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507" y="4345374"/>
            <a:ext cx="5027384" cy="411582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153" tIns="46077" rIns="92153" bIns="46077" anchor="ctr"/>
          <a:lstStyle/>
          <a:p>
            <a:endParaRPr lang="de-DE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34244BB-B1CA-4CC2-9811-FD6D6697C756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675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9825" y="685800"/>
            <a:ext cx="4575175" cy="3430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75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507" y="4345374"/>
            <a:ext cx="5027384" cy="411582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153" tIns="46077" rIns="92153" bIns="46077" anchor="ctr"/>
          <a:lstStyle/>
          <a:p>
            <a:endParaRPr lang="de-DE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09D6A14-D162-43FC-85DA-FEEECC91EF07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9825" y="685800"/>
            <a:ext cx="4575175" cy="3430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507" y="4345374"/>
            <a:ext cx="5027384" cy="411582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153" tIns="46077" rIns="92153" bIns="46077" anchor="ctr"/>
          <a:lstStyle/>
          <a:p>
            <a:endParaRPr lang="de-DE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07EFDAF-81C1-4614-892E-F5E75C4AF32E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876069" y="685728"/>
            <a:ext cx="5104261" cy="343009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0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507" y="4345374"/>
            <a:ext cx="5027384" cy="411582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153" tIns="46077" rIns="92153" bIns="46077" anchor="ctr"/>
          <a:lstStyle/>
          <a:p>
            <a:endParaRPr lang="de-DE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D54FA13-8C90-4804-9EA2-3633BCBBCE2C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52F907A-104A-46CE-9265-2D5CCA33D0A1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7284C2A-1F85-427B-B33F-5B02BC022B86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686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9825" y="685800"/>
            <a:ext cx="4575175" cy="3430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86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507" y="4345374"/>
            <a:ext cx="5027384" cy="411582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153" tIns="46077" rIns="92153" bIns="46077" anchor="ctr"/>
          <a:lstStyle/>
          <a:p>
            <a:endParaRPr lang="de-DE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5A2D61E-98CB-4F7A-AAF0-3B70BE1EEF21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706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9825" y="685800"/>
            <a:ext cx="4575175" cy="3430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06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507" y="4345374"/>
            <a:ext cx="5027384" cy="411582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153" tIns="46077" rIns="92153" bIns="46077" anchor="ctr"/>
          <a:lstStyle/>
          <a:p>
            <a:endParaRPr lang="de-DE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2B2FF5A-0366-49D9-B9DF-70EF597F630F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696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9825" y="685800"/>
            <a:ext cx="4575175" cy="3430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96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507" y="4345374"/>
            <a:ext cx="5027384" cy="411582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153" tIns="46077" rIns="92153" bIns="46077" anchor="ctr"/>
          <a:lstStyle/>
          <a:p>
            <a:endParaRPr lang="de-DE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86D1FC-0ECB-4FE1-8F2D-6816F22C28E5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C7C528E-F9AD-4689-854F-AF1FE5F6CAEF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706438"/>
            <a:ext cx="4525962" cy="3394075"/>
          </a:xfrm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4117" y="4313208"/>
            <a:ext cx="5006564" cy="4169921"/>
          </a:xfrm>
        </p:spPr>
        <p:txBody>
          <a:bodyPr/>
          <a:lstStyle/>
          <a:p>
            <a:endParaRPr lang="de-DE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09565FF-D4E2-4FD6-813E-024241570DB1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14745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14745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14508" y="4343913"/>
            <a:ext cx="5030588" cy="4114361"/>
          </a:xfrm>
          <a:noFill/>
          <a:ln/>
        </p:spPr>
        <p:txBody>
          <a:bodyPr wrap="none" anchor="ctr"/>
          <a:lstStyle/>
          <a:p>
            <a:endParaRPr lang="de-DE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4987E8-0765-43EE-AFE0-70D060B17A85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14950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14950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14508" y="4343913"/>
            <a:ext cx="5030588" cy="4114361"/>
          </a:xfrm>
          <a:noFill/>
          <a:ln/>
        </p:spPr>
        <p:txBody>
          <a:bodyPr wrap="none" anchor="ctr"/>
          <a:lstStyle/>
          <a:p>
            <a:endParaRPr lang="de-DE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1716A0D-4A44-46AD-9703-A13E02C7BC1F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15155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15155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14508" y="4343913"/>
            <a:ext cx="5030588" cy="4114361"/>
          </a:xfrm>
          <a:noFill/>
          <a:ln/>
        </p:spPr>
        <p:txBody>
          <a:bodyPr wrap="none" anchor="ctr"/>
          <a:lstStyle/>
          <a:p>
            <a:endParaRPr lang="de-DE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66DD1BF-3E8A-4A5C-B117-8B4E269CA5B6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5009BD9-0C24-452B-B343-5CCA2B37B5FE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706438"/>
            <a:ext cx="4525962" cy="3394075"/>
          </a:xfrm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4117" y="4313208"/>
            <a:ext cx="5006564" cy="4169921"/>
          </a:xfrm>
        </p:spPr>
        <p:txBody>
          <a:bodyPr/>
          <a:lstStyle/>
          <a:p>
            <a:endParaRPr lang="de-DE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74067B7-8662-4F54-B492-2B6E879DDE47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876069" y="685728"/>
            <a:ext cx="5104261" cy="343009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9331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914507" y="4345374"/>
            <a:ext cx="5027384" cy="4115824"/>
          </a:xfrm>
          <a:noFill/>
          <a:ln/>
        </p:spPr>
        <p:txBody>
          <a:bodyPr wrap="none" lIns="92153" tIns="46077" rIns="92153" bIns="46077" anchor="ctr"/>
          <a:lstStyle/>
          <a:p>
            <a:endParaRPr lang="de-DE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99AFC61-75F8-4297-8B56-EE30D116C75E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9825" y="685800"/>
            <a:ext cx="4575175" cy="3430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507" y="4345374"/>
            <a:ext cx="5027384" cy="411582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153" tIns="46077" rIns="92153" bIns="46077" anchor="ctr"/>
          <a:lstStyle/>
          <a:p>
            <a:endParaRPr lang="de-DE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EA46064-AE67-4D73-8E62-49997E13A42C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2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9825" y="685800"/>
            <a:ext cx="4575175" cy="3430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507" y="4345374"/>
            <a:ext cx="5027384" cy="411582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153" tIns="46077" rIns="92153" bIns="46077" anchor="ctr"/>
          <a:lstStyle/>
          <a:p>
            <a:endParaRPr lang="de-DE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A07DB83-5C5A-4B42-BB6D-0253584753C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9825" y="685800"/>
            <a:ext cx="4575175" cy="3430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507" y="4345374"/>
            <a:ext cx="5027384" cy="411582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153" tIns="46077" rIns="92153" bIns="46077" anchor="ctr"/>
          <a:lstStyle/>
          <a:p>
            <a:endParaRPr lang="de-DE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F45CAAE-CD3B-4F6F-B58F-710602A86002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9825" y="685800"/>
            <a:ext cx="4575175" cy="3430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507" y="4345374"/>
            <a:ext cx="5027384" cy="411582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153" tIns="46077" rIns="92153" bIns="46077" anchor="ctr"/>
          <a:lstStyle/>
          <a:p>
            <a:endParaRPr lang="de-DE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4DA3528-C429-4546-BC36-A6A1C511AC16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9pPr>
          </a:lstStyle>
          <a:p>
            <a:pPr algn="ctr" eaLnBrk="1" hangingPunct="1">
              <a:defRPr/>
            </a:pPr>
            <a:endParaRPr lang="nl-NL" altLang="en-US" sz="1800">
              <a:solidFill>
                <a:srgbClr val="FFFFFF"/>
              </a:solidFill>
              <a:latin typeface="Verdana" pitchFamily="34" charset="0"/>
            </a:endParaRPr>
          </a:p>
        </p:txBody>
      </p:sp>
      <p:pic>
        <p:nvPicPr>
          <p:cNvPr id="5" name="Picture 15" descr="RO_ELI_Logo_Powerpoint_di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200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922838" y="2474913"/>
            <a:ext cx="3598862" cy="9429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Titelstijl van model bewerken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922838" y="3429000"/>
            <a:ext cx="3598862" cy="2519363"/>
          </a:xfrm>
        </p:spPr>
        <p:txBody>
          <a:bodyPr/>
          <a:lstStyle>
            <a:lvl1pPr marL="0" indent="0">
              <a:buFont typeface="Times" pitchFamily="-16" charset="0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Klik om de titelstijl van het model te bewerken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4922838" y="6380163"/>
            <a:ext cx="3598862" cy="3635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June, 2016</a:t>
            </a:r>
          </a:p>
        </p:txBody>
      </p:sp>
    </p:spTree>
    <p:extLst>
      <p:ext uri="{BB962C8B-B14F-4D97-AF65-F5344CB8AC3E}">
        <p14:creationId xmlns:p14="http://schemas.microsoft.com/office/powerpoint/2010/main" val="167698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June,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E9EEE-A94D-48F9-B9C0-893431511B9C}" type="slidenum">
              <a:rPr lang="en-US" altLang="en-US"/>
              <a:pPr>
                <a:defRPr/>
              </a:pPr>
              <a:t>‹nr.›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637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494463" y="1233488"/>
            <a:ext cx="2041525" cy="4919662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66713" y="1233488"/>
            <a:ext cx="5975350" cy="4919662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June,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DE8EF-E60E-4526-879C-2DD58183D76D}" type="slidenum">
              <a:rPr lang="en-US" altLang="en-US"/>
              <a:pPr>
                <a:defRPr/>
              </a:pPr>
              <a:t>‹nr.›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438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el en diagram of organi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6713" y="1233488"/>
            <a:ext cx="8169275" cy="5715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SmartArt 2"/>
          <p:cNvSpPr>
            <a:spLocks noGrp="1"/>
          </p:cNvSpPr>
          <p:nvPr>
            <p:ph type="dgm" idx="1"/>
          </p:nvPr>
        </p:nvSpPr>
        <p:spPr>
          <a:xfrm>
            <a:off x="366713" y="1798638"/>
            <a:ext cx="8169275" cy="4354512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June,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193D2-B329-4DF4-90EF-27E38444702C}" type="slidenum">
              <a:rPr lang="en-US" altLang="en-US"/>
              <a:pPr>
                <a:defRPr/>
              </a:pPr>
              <a:t>‹nr.›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3027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oorblad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0" descr="Slogan_EN_tek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375" y="4983163"/>
            <a:ext cx="2200275" cy="16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5710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1 tekstbl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Onder"/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rgbClr val="6ED9AD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9pPr>
          </a:lstStyle>
          <a:p>
            <a:pPr algn="ctr" eaLnBrk="1" hangingPunct="1">
              <a:defRPr/>
            </a:pPr>
            <a:endParaRPr lang="nl-NL" altLang="en-US" sz="1800">
              <a:solidFill>
                <a:srgbClr val="FFFFFF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5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6ED9AD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9pPr>
          </a:lstStyle>
          <a:p>
            <a:pPr algn="ctr" eaLnBrk="1" hangingPunct="1">
              <a:defRPr/>
            </a:pPr>
            <a:endParaRPr lang="nl-NL" altLang="en-US" sz="1800">
              <a:solidFill>
                <a:srgbClr val="FFFFFF"/>
              </a:solidFill>
              <a:latin typeface="Verdana" pitchFamily="34" charset="0"/>
              <a:cs typeface="Arial" pitchFamily="34" charset="0"/>
            </a:endParaRPr>
          </a:p>
        </p:txBody>
      </p:sp>
      <p:pic>
        <p:nvPicPr>
          <p:cNvPr id="6" name="Picture 15" descr="RO_LNV_Logo_1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638" y="0"/>
            <a:ext cx="460375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300" y="1233039"/>
            <a:ext cx="7847038" cy="5715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600" spc="-60" baseline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"/>
          </p:nvPr>
        </p:nvSpPr>
        <p:spPr>
          <a:xfrm>
            <a:off x="369858" y="1798626"/>
            <a:ext cx="7858180" cy="4273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179388" indent="-179388">
              <a:buFont typeface="Arial" pitchFamily="34" charset="0"/>
              <a:buChar char="•"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396000" indent="-252000">
              <a:buFontTx/>
              <a:buBlip>
                <a:blip r:embed="rId3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539750" indent="-144000">
              <a:buSzPct val="100000"/>
              <a:buFontTx/>
              <a:buBlip>
                <a:blip r:embed="rId4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7" name="shpTitel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June, 2016</a:t>
            </a:r>
            <a:endParaRPr lang="nl-NL"/>
          </a:p>
        </p:txBody>
      </p:sp>
      <p:sp>
        <p:nvSpPr>
          <p:cNvPr id="8" name="shpKleurvlakBoven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hpBeeldmerk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B6ECC48-7423-4224-8DF2-B2F75D27F998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592376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June, 2016</a:t>
            </a:r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6DF1499-6CD7-4DF9-AEAB-0265F96E7465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850481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June,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1662F-F7FD-44C1-85DA-3D5ED69ABABE}" type="slidenum">
              <a:rPr lang="en-US" altLang="en-US"/>
              <a:pPr>
                <a:defRPr/>
              </a:pPr>
              <a:t>‹nr.›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971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June,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C7324-2739-4801-9FB5-C6CC4C2F0931}" type="slidenum">
              <a:rPr lang="en-US" altLang="en-US"/>
              <a:pPr>
                <a:defRPr/>
              </a:pPr>
              <a:t>‹nr.›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555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66713" y="1798638"/>
            <a:ext cx="4008437" cy="4354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27550" y="1798638"/>
            <a:ext cx="4008438" cy="4354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June, 2016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6C88C-2280-4B3A-897F-14893221B3DB}" type="slidenum">
              <a:rPr lang="en-US" altLang="en-US"/>
              <a:pPr>
                <a:defRPr/>
              </a:pPr>
              <a:t>‹nr.›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763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June, 2016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4F11B-7BE5-45AF-BF12-232B0C6D3C44}" type="slidenum">
              <a:rPr lang="en-US" altLang="en-US"/>
              <a:pPr>
                <a:defRPr/>
              </a:pPr>
              <a:t>‹nr.›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133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June, 2016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CAD44-9CD7-45B2-A2FF-5E2B96CB405B}" type="slidenum">
              <a:rPr lang="en-US" altLang="en-US"/>
              <a:pPr>
                <a:defRPr/>
              </a:pPr>
              <a:t>‹nr.›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662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June, 2016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6AB1E-49BB-4CA9-8F03-32B56B5964E6}" type="slidenum">
              <a:rPr lang="en-US" altLang="en-US"/>
              <a:pPr>
                <a:defRPr/>
              </a:pPr>
              <a:t>‹nr.›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552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June, 2016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D8E22-B201-4D3E-9BB3-A6C32C76C9C2}" type="slidenum">
              <a:rPr lang="en-US" altLang="en-US"/>
              <a:pPr>
                <a:defRPr/>
              </a:pPr>
              <a:t>‹nr.›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449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June, 2016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DC7AC-9637-497C-8DC9-BB7A6D71CAB9}" type="slidenum">
              <a:rPr lang="en-US" altLang="en-US"/>
              <a:pPr>
                <a:defRPr/>
              </a:pPr>
              <a:t>‹nr.›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756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9pPr>
          </a:lstStyle>
          <a:p>
            <a:pPr algn="ctr" eaLnBrk="1" hangingPunct="1">
              <a:defRPr/>
            </a:pPr>
            <a:endParaRPr lang="nl-NL" altLang="en-US" sz="1800">
              <a:solidFill>
                <a:schemeClr val="accent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27" name="shpKleurvlakOnder"/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9pPr>
          </a:lstStyle>
          <a:p>
            <a:pPr algn="ctr" eaLnBrk="1" hangingPunct="1">
              <a:defRPr/>
            </a:pPr>
            <a:endParaRPr lang="nl-NL" altLang="en-US" sz="1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6713" y="1233488"/>
            <a:ext cx="81692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Titelstijl van model bewerken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6713" y="1798638"/>
            <a:ext cx="8169275" cy="435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Klik om de tekststijl van het model te bewerken</a:t>
            </a:r>
          </a:p>
          <a:p>
            <a:pPr lvl="1"/>
            <a:r>
              <a:rPr lang="en-US" altLang="en-US"/>
              <a:t>Tweede niveau</a:t>
            </a:r>
          </a:p>
          <a:p>
            <a:pPr lvl="2"/>
            <a:r>
              <a:rPr lang="en-US" altLang="en-US"/>
              <a:t>Derde niveau</a:t>
            </a:r>
          </a:p>
          <a:p>
            <a:pPr lvl="3"/>
            <a:r>
              <a:rPr lang="en-US" altLang="en-US"/>
              <a:t>Vierde niveau</a:t>
            </a:r>
          </a:p>
          <a:p>
            <a:pPr lvl="4"/>
            <a:r>
              <a:rPr lang="en-US" altLang="en-US"/>
              <a:t>Vijfde niveau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76750" y="6538913"/>
            <a:ext cx="4164013" cy="2841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June, 2016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6750" y="6369050"/>
            <a:ext cx="4164013" cy="2841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32" name="Picture 9" descr="RO_LNV_Logo_1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225" y="0"/>
            <a:ext cx="43338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7350" y="6362700"/>
            <a:ext cx="712788" cy="3635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1"/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1EC3315C-E68E-4A8C-A6CC-FD9A13C11A6F}" type="slidenum">
              <a:rPr lang="en-US" altLang="en-US"/>
              <a:pPr>
                <a:defRPr/>
              </a:pPr>
              <a:t>‹nr.›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  <p:sldLayoutId id="2147483905" r:id="rId12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Verdana" pitchFamily="34" charset="0"/>
          <a:ea typeface="Geneva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Verdana" pitchFamily="34" charset="0"/>
          <a:ea typeface="Geneva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Verdana" pitchFamily="34" charset="0"/>
          <a:ea typeface="Geneva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Verdana" pitchFamily="34" charset="0"/>
          <a:ea typeface="Geneva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Verdana" pitchFamily="34" charset="0"/>
          <a:ea typeface="Geneva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Verdana" pitchFamily="34" charset="0"/>
          <a:ea typeface="Geneva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Verdana" pitchFamily="34" charset="0"/>
          <a:ea typeface="Geneva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Verdana" pitchFamily="34" charset="0"/>
          <a:ea typeface="Geneva" charset="-128"/>
        </a:defRPr>
      </a:lvl9pPr>
    </p:titleStyle>
    <p:bodyStyle>
      <a:lvl1pPr marL="193675" indent="-193675" algn="l" rtl="0" eaLnBrk="0" fontAlgn="base" hangingPunct="0">
        <a:spcBef>
          <a:spcPct val="20000"/>
        </a:spcBef>
        <a:spcAft>
          <a:spcPct val="0"/>
        </a:spcAft>
        <a:buFont typeface="Times" panose="02020603050405020304" pitchFamily="18" charset="0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387350" indent="-192088" algn="l" rtl="0" eaLnBrk="0" fontAlgn="base" hangingPunct="0">
        <a:spcBef>
          <a:spcPct val="20000"/>
        </a:spcBef>
        <a:spcAft>
          <a:spcPct val="0"/>
        </a:spcAft>
        <a:buFont typeface="Times" panose="02020603050405020304" pitchFamily="18" charset="0"/>
        <a:buChar char="•"/>
        <a:defRPr>
          <a:solidFill>
            <a:schemeClr val="tx1"/>
          </a:solidFill>
          <a:latin typeface="+mn-lt"/>
          <a:ea typeface="+mn-ea"/>
        </a:defRPr>
      </a:lvl2pPr>
      <a:lvl3pPr marL="573088" indent="-184150" algn="l" rtl="0" eaLnBrk="0" fontAlgn="base" hangingPunct="0">
        <a:spcBef>
          <a:spcPct val="20000"/>
        </a:spcBef>
        <a:spcAft>
          <a:spcPct val="0"/>
        </a:spcAft>
        <a:buFont typeface="Times" panose="02020603050405020304" pitchFamily="18" charset="0"/>
        <a:buChar char="•"/>
        <a:defRPr>
          <a:solidFill>
            <a:schemeClr val="tx1"/>
          </a:solidFill>
          <a:latin typeface="+mn-lt"/>
          <a:ea typeface="+mn-ea"/>
        </a:defRPr>
      </a:lvl3pPr>
      <a:lvl4pPr marL="758825" indent="-184150" algn="l" rtl="0" eaLnBrk="0" fontAlgn="base" hangingPunct="0">
        <a:spcBef>
          <a:spcPct val="20000"/>
        </a:spcBef>
        <a:spcAft>
          <a:spcPct val="0"/>
        </a:spcAft>
        <a:buFont typeface="Times" panose="02020603050405020304" pitchFamily="18" charset="0"/>
        <a:buChar char="•"/>
        <a:defRPr>
          <a:solidFill>
            <a:schemeClr val="tx1"/>
          </a:solidFill>
          <a:latin typeface="+mn-lt"/>
          <a:ea typeface="+mn-ea"/>
        </a:defRPr>
      </a:lvl4pPr>
      <a:lvl5pPr marL="942975" indent="-182563" algn="l" rtl="0" eaLnBrk="0" fontAlgn="base" hangingPunct="0">
        <a:spcBef>
          <a:spcPct val="20000"/>
        </a:spcBef>
        <a:spcAft>
          <a:spcPct val="0"/>
        </a:spcAft>
        <a:buFont typeface="Times" panose="02020603050405020304" pitchFamily="18" charset="0"/>
        <a:buChar char="•"/>
        <a:defRPr>
          <a:solidFill>
            <a:schemeClr val="tx1"/>
          </a:solidFill>
          <a:latin typeface="+mn-lt"/>
          <a:ea typeface="+mn-ea"/>
        </a:defRPr>
      </a:lvl5pPr>
      <a:lvl6pPr marL="1400175" indent="-182563" algn="l" rtl="0" fontAlgn="base">
        <a:spcBef>
          <a:spcPct val="20000"/>
        </a:spcBef>
        <a:spcAft>
          <a:spcPct val="0"/>
        </a:spcAft>
        <a:buFont typeface="Times" pitchFamily="-16" charset="0"/>
        <a:buChar char="•"/>
        <a:defRPr>
          <a:solidFill>
            <a:schemeClr val="tx1"/>
          </a:solidFill>
          <a:latin typeface="+mn-lt"/>
          <a:ea typeface="+mn-ea"/>
        </a:defRPr>
      </a:lvl6pPr>
      <a:lvl7pPr marL="1857375" indent="-182563" algn="l" rtl="0" fontAlgn="base">
        <a:spcBef>
          <a:spcPct val="20000"/>
        </a:spcBef>
        <a:spcAft>
          <a:spcPct val="0"/>
        </a:spcAft>
        <a:buFont typeface="Times" pitchFamily="-16" charset="0"/>
        <a:buChar char="•"/>
        <a:defRPr>
          <a:solidFill>
            <a:schemeClr val="tx1"/>
          </a:solidFill>
          <a:latin typeface="+mn-lt"/>
          <a:ea typeface="+mn-ea"/>
        </a:defRPr>
      </a:lvl7pPr>
      <a:lvl8pPr marL="2314575" indent="-182563" algn="l" rtl="0" fontAlgn="base">
        <a:spcBef>
          <a:spcPct val="20000"/>
        </a:spcBef>
        <a:spcAft>
          <a:spcPct val="0"/>
        </a:spcAft>
        <a:buFont typeface="Times" pitchFamily="-16" charset="0"/>
        <a:buChar char="•"/>
        <a:defRPr>
          <a:solidFill>
            <a:schemeClr val="tx1"/>
          </a:solidFill>
          <a:latin typeface="+mn-lt"/>
          <a:ea typeface="+mn-ea"/>
        </a:defRPr>
      </a:lvl8pPr>
      <a:lvl9pPr marL="2771775" indent="-182563" algn="l" rtl="0" fontAlgn="base">
        <a:spcBef>
          <a:spcPct val="20000"/>
        </a:spcBef>
        <a:spcAft>
          <a:spcPct val="0"/>
        </a:spcAft>
        <a:buFont typeface="Times" pitchFamily="-16" charset="0"/>
        <a:buChar char="•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pVoettekst"/>
          <p:cNvSpPr>
            <a:spLocks noGrp="1" noChangeArrowheads="1"/>
          </p:cNvSpPr>
          <p:nvPr>
            <p:ph type="title"/>
          </p:nvPr>
        </p:nvSpPr>
        <p:spPr bwMode="auto">
          <a:xfrm>
            <a:off x="366713" y="1233488"/>
            <a:ext cx="81692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Main objective:</a:t>
            </a:r>
            <a:br>
              <a:rPr lang="nl-NL" altLang="en-US"/>
            </a:br>
            <a:endParaRPr lang="nl-NL" altLang="en-US"/>
          </a:p>
        </p:txBody>
      </p:sp>
      <p:sp>
        <p:nvSpPr>
          <p:cNvPr id="2051" name="shpPagina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6713" y="1798638"/>
            <a:ext cx="8169275" cy="435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‘safeguarding and promoting </a:t>
            </a:r>
            <a:br>
              <a:rPr lang="nl-NL" altLang="en-US"/>
            </a:br>
            <a:r>
              <a:rPr lang="nl-NL" altLang="en-US"/>
              <a:t>plant health from an international perspective’.</a:t>
            </a:r>
            <a:br>
              <a:rPr lang="nl-NL" altLang="en-US"/>
            </a:br>
            <a:endParaRPr lang="nl-NL" altLang="en-US"/>
          </a:p>
        </p:txBody>
      </p:sp>
      <p:sp>
        <p:nvSpPr>
          <p:cNvPr id="11" name="shpTitel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83100" y="6538913"/>
            <a:ext cx="4156075" cy="3159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June, 2016</a:t>
            </a:r>
            <a:endParaRPr lang="nl-NL"/>
          </a:p>
        </p:txBody>
      </p:sp>
      <p:sp>
        <p:nvSpPr>
          <p:cNvPr id="12" name="shpKleurvlakBoven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6750" y="6369050"/>
            <a:ext cx="4164013" cy="2841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3" name="shpBeeldmerk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7350" y="6362700"/>
            <a:ext cx="712788" cy="3635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EC52378-A3A4-4235-B5D3-43F9E7AC65C9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ea typeface="Verdana" pitchFamily="34" charset="0"/>
          <a:cs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kern="1200">
          <a:solidFill>
            <a:srgbClr val="000000"/>
          </a:solidFill>
          <a:latin typeface="Arial" charset="0"/>
          <a:ea typeface="+mn-ea"/>
          <a:cs typeface="+mn-cs"/>
        </a:defRPr>
      </a:lvl1pPr>
      <a:lvl2pPr marL="195263" indent="-1936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Blip>
          <a:blip r:embed="rId5"/>
        </a:buBlip>
        <a:defRPr kern="1200">
          <a:solidFill>
            <a:srgbClr val="000000"/>
          </a:solidFill>
          <a:latin typeface="Arial" charset="0"/>
          <a:ea typeface="+mn-ea"/>
          <a:cs typeface="+mn-cs"/>
        </a:defRPr>
      </a:lvl2pPr>
      <a:lvl3pPr marL="390525" indent="-193675" algn="l" rtl="0" eaLnBrk="0" fontAlgn="base" hangingPunct="0">
        <a:spcBef>
          <a:spcPct val="20000"/>
        </a:spcBef>
        <a:spcAft>
          <a:spcPct val="0"/>
        </a:spcAft>
        <a:buFont typeface="Times" panose="02020603050405020304" pitchFamily="18" charset="0"/>
        <a:buChar char="•"/>
        <a:defRPr kern="1200">
          <a:solidFill>
            <a:srgbClr val="000000"/>
          </a:solidFill>
          <a:latin typeface="Arial" charset="0"/>
          <a:ea typeface="+mn-ea"/>
          <a:cs typeface="+mn-cs"/>
        </a:defRPr>
      </a:lvl3pPr>
      <a:lvl4pPr marL="595313" indent="-203200" algn="l" rtl="0" eaLnBrk="0" fontAlgn="base" hangingPunct="0">
        <a:spcBef>
          <a:spcPct val="20000"/>
        </a:spcBef>
        <a:spcAft>
          <a:spcPct val="0"/>
        </a:spcAft>
        <a:buFont typeface="Times" panose="02020603050405020304" pitchFamily="18" charset="0"/>
        <a:buChar char="•"/>
        <a:defRPr kern="1200">
          <a:solidFill>
            <a:srgbClr val="000000"/>
          </a:solidFill>
          <a:latin typeface="Arial" charset="0"/>
          <a:ea typeface="+mn-ea"/>
          <a:cs typeface="+mn-cs"/>
        </a:defRPr>
      </a:lvl4pPr>
      <a:lvl5pPr marL="790575" indent="-193675" algn="l" rtl="0" eaLnBrk="0" fontAlgn="base" hangingPunct="0">
        <a:spcBef>
          <a:spcPct val="20000"/>
        </a:spcBef>
        <a:spcAft>
          <a:spcPct val="0"/>
        </a:spcAft>
        <a:buFont typeface="Times" panose="02020603050405020304" pitchFamily="18" charset="0"/>
        <a:buChar char="•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Times" panose="02020603050405020304" pitchFamily="18" charset="0"/>
              <a:buNone/>
            </a:pPr>
            <a:endParaRPr lang="nl-NL" altLang="en-US" dirty="0"/>
          </a:p>
          <a:p>
            <a:pPr eaLnBrk="1" hangingPunct="1">
              <a:buFont typeface="Times" panose="02020603050405020304" pitchFamily="18" charset="0"/>
              <a:buNone/>
            </a:pPr>
            <a:endParaRPr lang="nl-NL" altLang="en-US" sz="2400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932363" y="836613"/>
            <a:ext cx="3598862" cy="6492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eaLnBrk="1" hangingPunct="1"/>
            <a:r>
              <a:rPr lang="nl-NL" altLang="en-US" sz="1400" dirty="0" err="1">
                <a:solidFill>
                  <a:schemeClr val="bg1"/>
                </a:solidFill>
                <a:latin typeface="Verdana" panose="020B0604030504040204" pitchFamily="34" charset="0"/>
              </a:rPr>
              <a:t>Ministry</a:t>
            </a:r>
            <a:r>
              <a:rPr lang="nl-NL" altLang="en-US" sz="1400" dirty="0">
                <a:solidFill>
                  <a:schemeClr val="bg1"/>
                </a:solidFill>
                <a:latin typeface="Verdana" panose="020B0604030504040204" pitchFamily="34" charset="0"/>
              </a:rPr>
              <a:t> of </a:t>
            </a:r>
            <a:r>
              <a:rPr lang="nl-NL" altLang="en-US" sz="1400" dirty="0" err="1">
                <a:solidFill>
                  <a:schemeClr val="bg1"/>
                </a:solidFill>
                <a:latin typeface="Verdana" panose="020B0604030504040204" pitchFamily="34" charset="0"/>
              </a:rPr>
              <a:t>Agriculture</a:t>
            </a:r>
            <a:r>
              <a:rPr lang="nl-NL" altLang="en-US" sz="1400" dirty="0">
                <a:solidFill>
                  <a:schemeClr val="bg1"/>
                </a:solidFill>
                <a:latin typeface="Verdana" panose="020B0604030504040204" pitchFamily="34" charset="0"/>
              </a:rPr>
              <a:t>, Nature </a:t>
            </a:r>
            <a:r>
              <a:rPr lang="nl-NL" altLang="en-US" sz="1400" dirty="0" err="1">
                <a:solidFill>
                  <a:schemeClr val="bg1"/>
                </a:solidFill>
                <a:latin typeface="Verdana" panose="020B0604030504040204" pitchFamily="34" charset="0"/>
              </a:rPr>
              <a:t>and</a:t>
            </a:r>
            <a:r>
              <a:rPr lang="nl-NL" altLang="en-US" sz="1400" dirty="0">
                <a:solidFill>
                  <a:schemeClr val="bg1"/>
                </a:solidFill>
                <a:latin typeface="Verdana" panose="020B0604030504040204" pitchFamily="34" charset="0"/>
              </a:rPr>
              <a:t> Food </a:t>
            </a:r>
            <a:r>
              <a:rPr lang="nl-NL" altLang="en-US" sz="1400" dirty="0" err="1">
                <a:solidFill>
                  <a:schemeClr val="bg1"/>
                </a:solidFill>
                <a:latin typeface="Verdana" panose="020B0604030504040204" pitchFamily="34" charset="0"/>
              </a:rPr>
              <a:t>Quality</a:t>
            </a:r>
            <a:endParaRPr lang="nl-NL" altLang="en-US" sz="140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eaLnBrk="1" hangingPunct="1"/>
            <a:r>
              <a:rPr lang="nl-NL" altLang="en-US" sz="1400" dirty="0">
                <a:solidFill>
                  <a:schemeClr val="bg1"/>
                </a:solidFill>
                <a:latin typeface="Verdana" panose="020B0604030504040204" pitchFamily="34" charset="0"/>
              </a:rPr>
              <a:t>Netherlands Food </a:t>
            </a:r>
            <a:r>
              <a:rPr lang="nl-NL" altLang="en-US" sz="1400" dirty="0" err="1">
                <a:solidFill>
                  <a:schemeClr val="bg1"/>
                </a:solidFill>
                <a:latin typeface="Verdana" panose="020B0604030504040204" pitchFamily="34" charset="0"/>
              </a:rPr>
              <a:t>and</a:t>
            </a:r>
            <a:r>
              <a:rPr lang="nl-NL" altLang="en-US" sz="1400" dirty="0">
                <a:solidFill>
                  <a:schemeClr val="bg1"/>
                </a:solidFill>
                <a:latin typeface="Verdana" panose="020B0604030504040204" pitchFamily="34" charset="0"/>
              </a:rPr>
              <a:t> Consumer Product Safety </a:t>
            </a:r>
            <a:r>
              <a:rPr lang="nl-NL" altLang="en-US" sz="1400" dirty="0" err="1">
                <a:solidFill>
                  <a:schemeClr val="bg1"/>
                </a:solidFill>
                <a:latin typeface="Verdana" panose="020B0604030504040204" pitchFamily="34" charset="0"/>
              </a:rPr>
              <a:t>Authority</a:t>
            </a:r>
            <a:r>
              <a:rPr lang="nl-NL" altLang="en-US" sz="1400" dirty="0">
                <a:solidFill>
                  <a:schemeClr val="bg1"/>
                </a:solidFill>
                <a:latin typeface="Verdana" panose="020B0604030504040204" pitchFamily="34" charset="0"/>
              </a:rPr>
              <a:t> (NVWA) 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0" y="5949950"/>
            <a:ext cx="9144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algn="ctr">
              <a:spcBef>
                <a:spcPct val="50000"/>
              </a:spcBef>
            </a:pPr>
            <a:endParaRPr lang="nl-NL" altLang="en-US" sz="1600">
              <a:solidFill>
                <a:schemeClr val="accent1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8199" name="Text Box 5"/>
          <p:cNvSpPr txBox="1">
            <a:spLocks noChangeArrowheads="1"/>
          </p:cNvSpPr>
          <p:nvPr/>
        </p:nvSpPr>
        <p:spPr bwMode="auto">
          <a:xfrm>
            <a:off x="20638" y="5954713"/>
            <a:ext cx="9144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algn="ctr">
              <a:spcBef>
                <a:spcPct val="50000"/>
              </a:spcBef>
            </a:pPr>
            <a:endParaRPr lang="nl-NL" altLang="en-US" sz="1600">
              <a:solidFill>
                <a:schemeClr val="accent1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b="1" dirty="0"/>
              <a:t>Import inspection in the EU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2555875" y="1484313"/>
            <a:ext cx="6192838" cy="484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184150" algn="l"/>
                <a:tab pos="1098550" algn="l"/>
                <a:tab pos="2012950" algn="l"/>
                <a:tab pos="2927350" algn="l"/>
                <a:tab pos="3841750" algn="l"/>
                <a:tab pos="4756150" algn="l"/>
                <a:tab pos="5670550" algn="l"/>
                <a:tab pos="6584950" algn="l"/>
                <a:tab pos="7499350" algn="l"/>
                <a:tab pos="8413750" algn="l"/>
                <a:tab pos="9328150" algn="l"/>
                <a:tab pos="1024255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1pPr>
            <a:lvl2pPr marL="182563">
              <a:tabLst>
                <a:tab pos="184150" algn="l"/>
                <a:tab pos="1098550" algn="l"/>
                <a:tab pos="2012950" algn="l"/>
                <a:tab pos="2927350" algn="l"/>
                <a:tab pos="3841750" algn="l"/>
                <a:tab pos="4756150" algn="l"/>
                <a:tab pos="5670550" algn="l"/>
                <a:tab pos="6584950" algn="l"/>
                <a:tab pos="7499350" algn="l"/>
                <a:tab pos="8413750" algn="l"/>
                <a:tab pos="9328150" algn="l"/>
                <a:tab pos="1024255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2pPr>
            <a:lvl3pPr marL="361950" indent="260350">
              <a:tabLst>
                <a:tab pos="184150" algn="l"/>
                <a:tab pos="1098550" algn="l"/>
                <a:tab pos="2012950" algn="l"/>
                <a:tab pos="2927350" algn="l"/>
                <a:tab pos="3841750" algn="l"/>
                <a:tab pos="4756150" algn="l"/>
                <a:tab pos="5670550" algn="l"/>
                <a:tab pos="6584950" algn="l"/>
                <a:tab pos="7499350" algn="l"/>
                <a:tab pos="8413750" algn="l"/>
                <a:tab pos="9328150" algn="l"/>
                <a:tab pos="1024255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3pPr>
            <a:lvl4pPr marL="1168400" indent="-355600">
              <a:tabLst>
                <a:tab pos="184150" algn="l"/>
                <a:tab pos="1098550" algn="l"/>
                <a:tab pos="2012950" algn="l"/>
                <a:tab pos="2927350" algn="l"/>
                <a:tab pos="3841750" algn="l"/>
                <a:tab pos="4756150" algn="l"/>
                <a:tab pos="5670550" algn="l"/>
                <a:tab pos="6584950" algn="l"/>
                <a:tab pos="7499350" algn="l"/>
                <a:tab pos="8413750" algn="l"/>
                <a:tab pos="9328150" algn="l"/>
                <a:tab pos="1024255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tabLst>
                <a:tab pos="184150" algn="l"/>
                <a:tab pos="1098550" algn="l"/>
                <a:tab pos="2012950" algn="l"/>
                <a:tab pos="2927350" algn="l"/>
                <a:tab pos="3841750" algn="l"/>
                <a:tab pos="4756150" algn="l"/>
                <a:tab pos="5670550" algn="l"/>
                <a:tab pos="6584950" algn="l"/>
                <a:tab pos="7499350" algn="l"/>
                <a:tab pos="8413750" algn="l"/>
                <a:tab pos="9328150" algn="l"/>
                <a:tab pos="1024255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184150" algn="l"/>
                <a:tab pos="1098550" algn="l"/>
                <a:tab pos="2012950" algn="l"/>
                <a:tab pos="2927350" algn="l"/>
                <a:tab pos="3841750" algn="l"/>
                <a:tab pos="4756150" algn="l"/>
                <a:tab pos="5670550" algn="l"/>
                <a:tab pos="6584950" algn="l"/>
                <a:tab pos="7499350" algn="l"/>
                <a:tab pos="8413750" algn="l"/>
                <a:tab pos="9328150" algn="l"/>
                <a:tab pos="1024255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184150" algn="l"/>
                <a:tab pos="1098550" algn="l"/>
                <a:tab pos="2012950" algn="l"/>
                <a:tab pos="2927350" algn="l"/>
                <a:tab pos="3841750" algn="l"/>
                <a:tab pos="4756150" algn="l"/>
                <a:tab pos="5670550" algn="l"/>
                <a:tab pos="6584950" algn="l"/>
                <a:tab pos="7499350" algn="l"/>
                <a:tab pos="8413750" algn="l"/>
                <a:tab pos="9328150" algn="l"/>
                <a:tab pos="1024255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184150" algn="l"/>
                <a:tab pos="1098550" algn="l"/>
                <a:tab pos="2012950" algn="l"/>
                <a:tab pos="2927350" algn="l"/>
                <a:tab pos="3841750" algn="l"/>
                <a:tab pos="4756150" algn="l"/>
                <a:tab pos="5670550" algn="l"/>
                <a:tab pos="6584950" algn="l"/>
                <a:tab pos="7499350" algn="l"/>
                <a:tab pos="8413750" algn="l"/>
                <a:tab pos="9328150" algn="l"/>
                <a:tab pos="1024255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184150" algn="l"/>
                <a:tab pos="1098550" algn="l"/>
                <a:tab pos="2012950" algn="l"/>
                <a:tab pos="2927350" algn="l"/>
                <a:tab pos="3841750" algn="l"/>
                <a:tab pos="4756150" algn="l"/>
                <a:tab pos="5670550" algn="l"/>
                <a:tab pos="6584950" algn="l"/>
                <a:tab pos="7499350" algn="l"/>
                <a:tab pos="8413750" algn="l"/>
                <a:tab pos="9328150" algn="l"/>
                <a:tab pos="1024255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buSzTx/>
            </a:pPr>
            <a:r>
              <a:rPr lang="en-GB" altLang="en-US" sz="2800" b="1">
                <a:solidFill>
                  <a:srgbClr val="003399"/>
                </a:solidFill>
              </a:rPr>
              <a:t>P R Assessment on BIP:</a:t>
            </a:r>
            <a:r>
              <a:rPr lang="en-GB" altLang="en-US" b="1">
                <a:solidFill>
                  <a:srgbClr val="003399"/>
                </a:solidFill>
              </a:rPr>
              <a:t> </a:t>
            </a:r>
          </a:p>
          <a:p>
            <a:pPr>
              <a:buSzTx/>
            </a:pPr>
            <a:r>
              <a:rPr lang="en-GB" altLang="en-US"/>
              <a:t>		To reduce plant health risk</a:t>
            </a:r>
          </a:p>
          <a:p>
            <a:pPr lvl="1" indent="0">
              <a:buClr>
                <a:srgbClr val="CC7800"/>
              </a:buClr>
              <a:buSzTx/>
              <a:buFont typeface="Wingdings" pitchFamily="2" charset="2"/>
              <a:buNone/>
            </a:pPr>
            <a:endParaRPr lang="en-GB" altLang="en-US" sz="1200" b="1">
              <a:solidFill>
                <a:srgbClr val="CC0000"/>
              </a:solidFill>
            </a:endParaRPr>
          </a:p>
          <a:p>
            <a:pPr lvl="1" indent="0">
              <a:buClr>
                <a:srgbClr val="CC7800"/>
              </a:buClr>
              <a:buSzTx/>
              <a:buFont typeface="Wingdings" pitchFamily="2" charset="2"/>
              <a:buNone/>
            </a:pPr>
            <a:r>
              <a:rPr lang="en-GB" altLang="en-US" b="1">
                <a:solidFill>
                  <a:srgbClr val="CC0000"/>
                </a:solidFill>
              </a:rPr>
              <a:t>Consider:</a:t>
            </a:r>
          </a:p>
          <a:p>
            <a:pPr lvl="1" indent="0">
              <a:buClr>
                <a:srgbClr val="CC7800"/>
              </a:buClr>
              <a:buSzTx/>
              <a:buFont typeface="Wingdings" pitchFamily="2" charset="2"/>
              <a:buBlip>
                <a:blip r:embed="rId3"/>
              </a:buBlip>
            </a:pPr>
            <a:r>
              <a:rPr lang="en-GB" altLang="en-US"/>
              <a:t> Favourable climate</a:t>
            </a:r>
          </a:p>
          <a:p>
            <a:pPr lvl="1" indent="0">
              <a:buClr>
                <a:srgbClr val="CC7800"/>
              </a:buClr>
              <a:buSzTx/>
              <a:buFont typeface="Wingdings" pitchFamily="2" charset="2"/>
              <a:buBlip>
                <a:blip r:embed="rId3"/>
              </a:buBlip>
            </a:pPr>
            <a:r>
              <a:rPr lang="en-GB" altLang="en-US"/>
              <a:t> Host plants/commodity</a:t>
            </a:r>
          </a:p>
          <a:p>
            <a:pPr lvl="1" indent="0">
              <a:buClr>
                <a:srgbClr val="CC7800"/>
              </a:buClr>
              <a:buSzTx/>
              <a:buFont typeface="Wingdings" pitchFamily="2" charset="2"/>
              <a:buBlip>
                <a:blip r:embed="rId3"/>
              </a:buBlip>
            </a:pPr>
            <a:r>
              <a:rPr lang="en-GB" altLang="en-US"/>
              <a:t> Origin - producer known/unknown</a:t>
            </a:r>
          </a:p>
          <a:p>
            <a:pPr lvl="1" indent="0">
              <a:buClr>
                <a:srgbClr val="CC7800"/>
              </a:buClr>
              <a:buSzTx/>
              <a:buFont typeface="Wingdings" pitchFamily="2" charset="2"/>
              <a:buBlip>
                <a:blip r:embed="rId3"/>
              </a:buBlip>
            </a:pPr>
            <a:r>
              <a:rPr lang="en-GB" altLang="en-US"/>
              <a:t> Geographical position (PQR)</a:t>
            </a:r>
          </a:p>
          <a:p>
            <a:pPr lvl="1" indent="0">
              <a:buClr>
                <a:srgbClr val="CC7800"/>
              </a:buClr>
              <a:buSzTx/>
              <a:buFont typeface="Wingdings" pitchFamily="2" charset="2"/>
              <a:buBlip>
                <a:blip r:embed="rId3"/>
              </a:buBlip>
            </a:pPr>
            <a:r>
              <a:rPr lang="en-GB" altLang="en-US"/>
              <a:t> PPP (available?)</a:t>
            </a:r>
          </a:p>
          <a:p>
            <a:pPr lvl="1" indent="0">
              <a:buClr>
                <a:srgbClr val="CC7800"/>
              </a:buClr>
              <a:buSzTx/>
              <a:buFont typeface="Wingdings" pitchFamily="2" charset="2"/>
              <a:buBlip>
                <a:blip r:embed="rId3"/>
              </a:buBlip>
            </a:pPr>
            <a:r>
              <a:rPr lang="en-GB" altLang="en-US"/>
              <a:t> Guidelines and special information </a:t>
            </a:r>
          </a:p>
          <a:p>
            <a:pPr lvl="3">
              <a:buClrTx/>
              <a:buSzTx/>
              <a:buFontTx/>
              <a:buBlip>
                <a:blip r:embed="rId3"/>
              </a:buBlip>
            </a:pPr>
            <a:r>
              <a:rPr lang="en-GB" altLang="en-US" sz="2000"/>
              <a:t>EUROPHYT-data</a:t>
            </a:r>
          </a:p>
          <a:p>
            <a:pPr lvl="3">
              <a:buClrTx/>
              <a:buSzTx/>
              <a:buFontTx/>
              <a:buBlip>
                <a:blip r:embed="rId3"/>
              </a:buBlip>
            </a:pPr>
            <a:r>
              <a:rPr lang="en-GB" altLang="en-US" sz="2000"/>
              <a:t>EPPO Reporting Service</a:t>
            </a:r>
          </a:p>
          <a:p>
            <a:pPr lvl="3">
              <a:buClrTx/>
              <a:buSzTx/>
              <a:buFontTx/>
              <a:buBlip>
                <a:blip r:embed="rId3"/>
              </a:buBlip>
            </a:pPr>
            <a:r>
              <a:rPr lang="en-GB" altLang="en-US" sz="2000"/>
              <a:t>Import surveys </a:t>
            </a:r>
          </a:p>
          <a:p>
            <a:pPr lvl="3">
              <a:buClrTx/>
              <a:buSzTx/>
              <a:buFontTx/>
              <a:buBlip>
                <a:blip r:embed="rId3"/>
              </a:buBlip>
            </a:pPr>
            <a:r>
              <a:rPr lang="en-GB" altLang="en-US" sz="2000"/>
              <a:t>Inspectors experience</a:t>
            </a:r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auto">
          <a:xfrm>
            <a:off x="2916238" y="1989138"/>
            <a:ext cx="628650" cy="284162"/>
          </a:xfrm>
          <a:prstGeom prst="rightArrow">
            <a:avLst>
              <a:gd name="adj1" fmla="val 50000"/>
              <a:gd name="adj2" fmla="val 55307"/>
            </a:avLst>
          </a:prstGeom>
          <a:solidFill>
            <a:srgbClr val="008000"/>
          </a:solidFill>
          <a:ln w="9398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539750" y="1412875"/>
            <a:ext cx="8353425" cy="0"/>
          </a:xfrm>
          <a:prstGeom prst="line">
            <a:avLst/>
          </a:prstGeom>
          <a:noFill/>
          <a:ln w="28575">
            <a:solidFill>
              <a:srgbClr val="4D4D4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6801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2" dur="500"/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7" dur="500"/>
                                        <p:tgtEl>
                                          <p:spTgt spid="17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2" dur="500"/>
                                        <p:tgtEl>
                                          <p:spTgt spid="174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7" dur="500"/>
                                        <p:tgtEl>
                                          <p:spTgt spid="174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2" dur="500"/>
                                        <p:tgtEl>
                                          <p:spTgt spid="174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5" dur="500"/>
                                        <p:tgtEl>
                                          <p:spTgt spid="174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8" dur="500"/>
                                        <p:tgtEl>
                                          <p:spTgt spid="174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41" dur="500"/>
                                        <p:tgtEl>
                                          <p:spTgt spid="174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44" dur="500"/>
                                        <p:tgtEl>
                                          <p:spTgt spid="174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47" dur="500"/>
                                        <p:tgtEl>
                                          <p:spTgt spid="174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50" dur="500"/>
                                        <p:tgtEl>
                                          <p:spTgt spid="174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53" dur="500"/>
                                        <p:tgtEl>
                                          <p:spTgt spid="174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57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1484313"/>
            <a:ext cx="7777162" cy="4895850"/>
          </a:xfrm>
          <a:ln/>
        </p:spPr>
        <p:txBody>
          <a:bodyPr/>
          <a:lstStyle/>
          <a:p>
            <a:pPr marL="0" indent="0" algn="r">
              <a:lnSpc>
                <a:spcPct val="85000"/>
              </a:lnSpc>
              <a:spcBef>
                <a:spcPct val="0"/>
              </a:spcBef>
              <a:buNone/>
              <a:tabLst>
                <a:tab pos="569913" algn="l"/>
                <a:tab pos="1484313" algn="l"/>
                <a:tab pos="2159000" algn="l"/>
                <a:tab pos="3136900" algn="l"/>
                <a:tab pos="33131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en-US" sz="18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physical (plant health) inspection</a:t>
            </a:r>
            <a:r>
              <a:rPr lang="en-GB" altLang="en-US" b="1" dirty="0">
                <a:solidFill>
                  <a:srgbClr val="003399"/>
                </a:solidFill>
              </a:rPr>
              <a:t> </a:t>
            </a:r>
          </a:p>
          <a:p>
            <a:pPr>
              <a:lnSpc>
                <a:spcPct val="130000"/>
              </a:lnSpc>
              <a:spcBef>
                <a:spcPct val="0"/>
              </a:spcBef>
              <a:tabLst>
                <a:tab pos="569913" algn="l"/>
                <a:tab pos="1484313" algn="l"/>
                <a:tab pos="2159000" algn="l"/>
                <a:tab pos="3136900" algn="l"/>
                <a:tab pos="33131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GB" altLang="en-US" sz="1600" b="1" dirty="0">
              <a:solidFill>
                <a:srgbClr val="003399"/>
              </a:solidFill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None/>
              <a:tabLst>
                <a:tab pos="569913" algn="l"/>
                <a:tab pos="1484313" algn="l"/>
                <a:tab pos="2159000" algn="l"/>
                <a:tab pos="3136900" algn="l"/>
                <a:tab pos="33131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en-US" sz="2400" b="1" dirty="0">
                <a:solidFill>
                  <a:srgbClr val="003399"/>
                </a:solidFill>
              </a:rPr>
              <a:t>Sample size for visual inspection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None/>
              <a:tabLst>
                <a:tab pos="569913" algn="l"/>
                <a:tab pos="1484313" algn="l"/>
                <a:tab pos="2159000" algn="l"/>
                <a:tab pos="3136900" algn="l"/>
                <a:tab pos="33131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en-US" sz="2000" b="1" dirty="0">
                <a:solidFill>
                  <a:srgbClr val="003399"/>
                </a:solidFill>
              </a:rPr>
              <a:t>(risk management )</a:t>
            </a:r>
          </a:p>
          <a:p>
            <a:pPr>
              <a:lnSpc>
                <a:spcPct val="80000"/>
              </a:lnSpc>
              <a:spcBef>
                <a:spcPct val="0"/>
              </a:spcBef>
              <a:tabLst>
                <a:tab pos="569913" algn="l"/>
                <a:tab pos="1484313" algn="l"/>
                <a:tab pos="2159000" algn="l"/>
                <a:tab pos="3136900" algn="l"/>
                <a:tab pos="33131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GB" altLang="en-US" sz="2000" b="1" dirty="0">
              <a:solidFill>
                <a:srgbClr val="003399"/>
              </a:solidFill>
            </a:endParaRPr>
          </a:p>
          <a:p>
            <a:pPr>
              <a:lnSpc>
                <a:spcPct val="130000"/>
              </a:lnSpc>
              <a:spcBef>
                <a:spcPct val="0"/>
              </a:spcBef>
              <a:tabLst>
                <a:tab pos="569913" algn="l"/>
                <a:tab pos="1484313" algn="l"/>
                <a:tab pos="2159000" algn="l"/>
                <a:tab pos="3136900" algn="l"/>
                <a:tab pos="33131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en-US" sz="2400" b="1" dirty="0"/>
              <a:t>low risk: 		Usually 5%</a:t>
            </a:r>
          </a:p>
          <a:p>
            <a:pPr>
              <a:spcBef>
                <a:spcPct val="0"/>
              </a:spcBef>
              <a:tabLst>
                <a:tab pos="569913" algn="l"/>
                <a:tab pos="1484313" algn="l"/>
                <a:tab pos="2159000" algn="l"/>
                <a:tab pos="3136900" algn="l"/>
                <a:tab pos="33131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GB" altLang="en-US" sz="2400" b="1" dirty="0"/>
          </a:p>
          <a:p>
            <a:pPr>
              <a:spcBef>
                <a:spcPct val="0"/>
              </a:spcBef>
              <a:tabLst>
                <a:tab pos="569913" algn="l"/>
                <a:tab pos="1484313" algn="l"/>
                <a:tab pos="2159000" algn="l"/>
                <a:tab pos="3136900" algn="l"/>
                <a:tab pos="33131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en-US" sz="2400" b="1" dirty="0"/>
              <a:t>high risk: 		Various</a:t>
            </a:r>
          </a:p>
          <a:p>
            <a:pPr marL="2159000" lvl="4" indent="-428625">
              <a:spcBef>
                <a:spcPct val="0"/>
              </a:spcBef>
              <a:buClr>
                <a:srgbClr val="CC7800"/>
              </a:buClr>
              <a:buFont typeface="Wingdings" pitchFamily="2" charset="2"/>
              <a:buBlip>
                <a:blip r:embed="rId3"/>
              </a:buBlip>
              <a:tabLst>
                <a:tab pos="569913" algn="l"/>
                <a:tab pos="1484313" algn="l"/>
                <a:tab pos="2159000" algn="l"/>
                <a:tab pos="3136900" algn="l"/>
                <a:tab pos="33131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en-US" dirty="0"/>
              <a:t>Depends on PRA</a:t>
            </a:r>
          </a:p>
          <a:p>
            <a:pPr marL="2159000" lvl="4" indent="-428625">
              <a:spcBef>
                <a:spcPct val="0"/>
              </a:spcBef>
              <a:buClr>
                <a:srgbClr val="CC7800"/>
              </a:buClr>
              <a:buFont typeface="Wingdings" pitchFamily="2" charset="2"/>
              <a:buBlip>
                <a:blip r:embed="rId3"/>
              </a:buBlip>
              <a:tabLst>
                <a:tab pos="569913" algn="l"/>
                <a:tab pos="1484313" algn="l"/>
                <a:tab pos="2159000" algn="l"/>
                <a:tab pos="3136900" algn="l"/>
                <a:tab pos="33131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en-US" dirty="0"/>
              <a:t>Various statistical methods/calculations (EPPO!)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tabLst>
                <a:tab pos="569913" algn="l"/>
                <a:tab pos="1484313" algn="l"/>
                <a:tab pos="2159000" algn="l"/>
                <a:tab pos="3136900" algn="l"/>
                <a:tab pos="33131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en-US" sz="2000" b="1" dirty="0">
                <a:solidFill>
                  <a:srgbClr val="CC0000"/>
                </a:solidFill>
              </a:rPr>
              <a:t>To consider: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tabLst>
                <a:tab pos="569913" algn="l"/>
                <a:tab pos="1484313" algn="l"/>
                <a:tab pos="2159000" algn="l"/>
                <a:tab pos="3136900" algn="l"/>
                <a:tab pos="33131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en-US" sz="2000" dirty="0"/>
              <a:t>- probability for finding of HO in a consignment should be high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tabLst>
                <a:tab pos="569913" algn="l"/>
                <a:tab pos="1484313" algn="l"/>
                <a:tab pos="2159000" algn="l"/>
                <a:tab pos="3136900" algn="l"/>
                <a:tab pos="33131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en-US" sz="2000" dirty="0"/>
              <a:t>- 100% of a consignment cannot be inspected</a:t>
            </a:r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2411413" y="3933825"/>
            <a:ext cx="628650" cy="284163"/>
          </a:xfrm>
          <a:prstGeom prst="rightArrow">
            <a:avLst>
              <a:gd name="adj1" fmla="val 50000"/>
              <a:gd name="adj2" fmla="val 55307"/>
            </a:avLst>
          </a:prstGeom>
          <a:solidFill>
            <a:srgbClr val="008000"/>
          </a:solidFill>
          <a:ln w="9398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2339975" y="3213100"/>
            <a:ext cx="628650" cy="284163"/>
          </a:xfrm>
          <a:prstGeom prst="rightArrow">
            <a:avLst>
              <a:gd name="adj1" fmla="val 50000"/>
              <a:gd name="adj2" fmla="val 55307"/>
            </a:avLst>
          </a:prstGeom>
          <a:solidFill>
            <a:srgbClr val="008000"/>
          </a:solidFill>
          <a:ln w="9398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539750" y="1412875"/>
            <a:ext cx="8353425" cy="0"/>
          </a:xfrm>
          <a:prstGeom prst="line">
            <a:avLst/>
          </a:prstGeom>
          <a:noFill/>
          <a:ln w="28575">
            <a:solidFill>
              <a:srgbClr val="4D4D4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6206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2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7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2" dur="500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7" dur="500"/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1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5" dur="500"/>
                                        <p:tgtEl>
                                          <p:spTgt spid="18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8" dur="500"/>
                                        <p:tgtEl>
                                          <p:spTgt spid="184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41" dur="500"/>
                                        <p:tgtEl>
                                          <p:spTgt spid="184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44" dur="500"/>
                                        <p:tgtEl>
                                          <p:spTgt spid="184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47" dur="500"/>
                                        <p:tgtEl>
                                          <p:spTgt spid="184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51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nimBg="1"/>
      <p:bldP spid="1843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6113" y="1484313"/>
            <a:ext cx="8497887" cy="1439862"/>
          </a:xfrm>
          <a:ln/>
        </p:spPr>
        <p:txBody>
          <a:bodyPr/>
          <a:lstStyle/>
          <a:p>
            <a:pPr marL="0" indent="0" algn="r">
              <a:spcBef>
                <a:spcPct val="0"/>
              </a:spcBef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en-US" sz="18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physical (plant health) inspection</a:t>
            </a:r>
            <a:endParaRPr lang="en-GB" altLang="en-US" b="1" dirty="0">
              <a:solidFill>
                <a:srgbClr val="003399"/>
              </a:solidFill>
            </a:endParaRPr>
          </a:p>
          <a:p>
            <a:pPr marL="0" indent="0">
              <a:spcBef>
                <a:spcPct val="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GB" altLang="en-US" sz="1400" b="1" dirty="0">
              <a:solidFill>
                <a:srgbClr val="003399"/>
              </a:solidFill>
            </a:endParaRPr>
          </a:p>
          <a:p>
            <a:pPr marL="0" indent="0">
              <a:spcBef>
                <a:spcPct val="0"/>
              </a:spcBef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en-US" sz="28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visual inspection:</a:t>
            </a:r>
            <a:r>
              <a:rPr lang="en-GB" altLang="en-US" sz="2800" dirty="0">
                <a:solidFill>
                  <a:srgbClr val="D5A10F"/>
                </a:solidFill>
              </a:rPr>
              <a:t> </a:t>
            </a:r>
            <a:r>
              <a:rPr lang="en-GB" altLang="en-US" sz="2800" dirty="0"/>
              <a:t>indicator of infestation</a:t>
            </a:r>
            <a:br>
              <a:rPr lang="en-GB" altLang="en-US" sz="2800" dirty="0"/>
            </a:br>
            <a:r>
              <a:rPr lang="en-GB" altLang="en-US" sz="2800" dirty="0"/>
              <a:t>	 </a:t>
            </a:r>
            <a:r>
              <a:rPr lang="en-GB" altLang="en-US" sz="2800" b="1" dirty="0"/>
              <a:t>on </a:t>
            </a:r>
            <a:r>
              <a:rPr lang="en-GB" altLang="en-US" sz="2800" b="1" dirty="0">
                <a:solidFill>
                  <a:srgbClr val="CC0000"/>
                </a:solidFill>
              </a:rPr>
              <a:t>plants or plant products</a:t>
            </a:r>
            <a:r>
              <a:rPr lang="en-GB" altLang="en-US" sz="2800" b="1" dirty="0"/>
              <a:t>: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755650" y="3141663"/>
            <a:ext cx="376555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buClr>
                <a:srgbClr val="5A9252"/>
              </a:buClr>
              <a:buFont typeface="Wingdings" pitchFamily="2" charset="2"/>
              <a:buChar char="§"/>
            </a:pPr>
            <a:r>
              <a:rPr lang="en-GB" altLang="en-US" b="1" i="1">
                <a:latin typeface="Tahoma" pitchFamily="34" charset="0"/>
              </a:rPr>
              <a:t> Feeding points</a:t>
            </a:r>
          </a:p>
          <a:p>
            <a:pPr eaLnBrk="1" hangingPunct="1">
              <a:buClr>
                <a:srgbClr val="5A9252"/>
              </a:buClr>
              <a:buFont typeface="Wingdings" pitchFamily="2" charset="2"/>
              <a:buChar char="§"/>
            </a:pPr>
            <a:r>
              <a:rPr lang="en-GB" altLang="en-US" b="1" i="1">
                <a:latin typeface="Tahoma" pitchFamily="34" charset="0"/>
              </a:rPr>
              <a:t> Gallery traces </a:t>
            </a:r>
          </a:p>
          <a:p>
            <a:pPr eaLnBrk="1" hangingPunct="1">
              <a:buClr>
                <a:srgbClr val="5A9252"/>
              </a:buClr>
              <a:buFont typeface="Wingdings" pitchFamily="2" charset="2"/>
              <a:buChar char="§"/>
            </a:pPr>
            <a:r>
              <a:rPr lang="en-GB" altLang="en-US" b="1" i="1">
                <a:latin typeface="Tahoma" pitchFamily="34" charset="0"/>
              </a:rPr>
              <a:t> Bore holes</a:t>
            </a:r>
          </a:p>
          <a:p>
            <a:pPr eaLnBrk="1" hangingPunct="1">
              <a:buClr>
                <a:srgbClr val="5A9252"/>
              </a:buClr>
              <a:buFont typeface="Wingdings" pitchFamily="2" charset="2"/>
              <a:buChar char="§"/>
            </a:pPr>
            <a:r>
              <a:rPr lang="en-GB" altLang="en-US" b="1" i="1">
                <a:latin typeface="Tahoma" pitchFamily="34" charset="0"/>
              </a:rPr>
              <a:t> Discoloration</a:t>
            </a:r>
          </a:p>
          <a:p>
            <a:pPr eaLnBrk="1" hangingPunct="1">
              <a:buClr>
                <a:srgbClr val="5A9252"/>
              </a:buClr>
              <a:buFont typeface="Wingdings" pitchFamily="2" charset="2"/>
              <a:buChar char="§"/>
            </a:pPr>
            <a:r>
              <a:rPr lang="en-GB" altLang="en-US" b="1" i="1">
                <a:latin typeface="Tahoma" pitchFamily="34" charset="0"/>
              </a:rPr>
              <a:t> Spots</a:t>
            </a:r>
          </a:p>
          <a:p>
            <a:pPr eaLnBrk="1" hangingPunct="1">
              <a:buClr>
                <a:srgbClr val="5A9252"/>
              </a:buClr>
              <a:buFont typeface="Wingdings" pitchFamily="2" charset="2"/>
              <a:buChar char="§"/>
            </a:pPr>
            <a:r>
              <a:rPr lang="en-GB" altLang="en-US" b="1" i="1">
                <a:latin typeface="Tahoma" pitchFamily="34" charset="0"/>
              </a:rPr>
              <a:t> Rot</a:t>
            </a:r>
          </a:p>
          <a:p>
            <a:pPr eaLnBrk="1" hangingPunct="1">
              <a:buClr>
                <a:srgbClr val="5A9252"/>
              </a:buClr>
              <a:buFont typeface="Wingdings" pitchFamily="2" charset="2"/>
              <a:buChar char="§"/>
            </a:pPr>
            <a:r>
              <a:rPr lang="en-GB" altLang="en-US" b="1" i="1">
                <a:latin typeface="Tahoma" pitchFamily="34" charset="0"/>
              </a:rPr>
              <a:t> Oviposition marks</a:t>
            </a:r>
          </a:p>
          <a:p>
            <a:pPr eaLnBrk="1" hangingPunct="1">
              <a:buClr>
                <a:srgbClr val="5A9252"/>
              </a:buClr>
              <a:buFont typeface="Wingdings" pitchFamily="2" charset="2"/>
              <a:buChar char="§"/>
            </a:pPr>
            <a:r>
              <a:rPr lang="en-GB" altLang="en-US" b="1" i="1">
                <a:latin typeface="Tahoma" pitchFamily="34" charset="0"/>
              </a:rPr>
              <a:t> .....</a:t>
            </a:r>
          </a:p>
        </p:txBody>
      </p:sp>
      <p:sp>
        <p:nvSpPr>
          <p:cNvPr id="19465" name="AutoShape 9"/>
          <p:cNvSpPr>
            <a:spLocks noChangeArrowheads="1"/>
          </p:cNvSpPr>
          <p:nvPr/>
        </p:nvSpPr>
        <p:spPr bwMode="auto">
          <a:xfrm>
            <a:off x="684213" y="2492375"/>
            <a:ext cx="628650" cy="284163"/>
          </a:xfrm>
          <a:prstGeom prst="rightArrow">
            <a:avLst>
              <a:gd name="adj1" fmla="val 50000"/>
              <a:gd name="adj2" fmla="val 55307"/>
            </a:avLst>
          </a:prstGeom>
          <a:solidFill>
            <a:srgbClr val="008000"/>
          </a:solidFill>
          <a:ln w="9398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539750" y="1412875"/>
            <a:ext cx="8353425" cy="0"/>
          </a:xfrm>
          <a:prstGeom prst="line">
            <a:avLst/>
          </a:prstGeom>
          <a:noFill/>
          <a:ln w="28575">
            <a:solidFill>
              <a:srgbClr val="4D4D4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7577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5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8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1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4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0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3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6" dur="5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40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827088" y="3284538"/>
            <a:ext cx="484505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buClr>
                <a:srgbClr val="D5A10F"/>
              </a:buClr>
              <a:buFont typeface="Tahoma" pitchFamily="34" charset="0"/>
              <a:buChar char="•"/>
            </a:pPr>
            <a:r>
              <a:rPr lang="en-GB" altLang="en-US" sz="2600" b="1" i="1">
                <a:latin typeface="Tahoma" pitchFamily="34" charset="0"/>
              </a:rPr>
              <a:t> pupae, adults </a:t>
            </a:r>
          </a:p>
          <a:p>
            <a:pPr eaLnBrk="1" hangingPunct="1">
              <a:buClr>
                <a:srgbClr val="D5A10F"/>
              </a:buClr>
              <a:buFont typeface="Tahoma" pitchFamily="34" charset="0"/>
              <a:buChar char="•"/>
            </a:pPr>
            <a:r>
              <a:rPr lang="en-GB" altLang="en-US" sz="2600" b="1" i="1">
                <a:latin typeface="Tahoma" pitchFamily="34" charset="0"/>
              </a:rPr>
              <a:t> dung crumbs 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755650" y="1484313"/>
            <a:ext cx="7848600" cy="1585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GB" altLang="en-US" sz="1800" b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physical (plant health) inspection</a:t>
            </a:r>
            <a:endParaRPr lang="en-GB" altLang="en-US" sz="1800" b="1">
              <a:solidFill>
                <a:srgbClr val="003399"/>
              </a:solidFill>
            </a:endParaRPr>
          </a:p>
          <a:p>
            <a:endParaRPr lang="en-GB" altLang="en-US" b="1">
              <a:solidFill>
                <a:srgbClr val="003399"/>
              </a:solidFill>
            </a:endParaRPr>
          </a:p>
          <a:p>
            <a:r>
              <a:rPr lang="en-GB" altLang="en-US" sz="2800" b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visual inspection:</a:t>
            </a:r>
            <a:r>
              <a:rPr lang="en-GB" altLang="en-US" sz="2800">
                <a:solidFill>
                  <a:srgbClr val="D5A10F"/>
                </a:solidFill>
              </a:rPr>
              <a:t> </a:t>
            </a:r>
            <a:r>
              <a:rPr lang="en-GB" altLang="en-US" sz="2800">
                <a:solidFill>
                  <a:srgbClr val="000000"/>
                </a:solidFill>
              </a:rPr>
              <a:t>indicator of infestation</a:t>
            </a:r>
            <a:br>
              <a:rPr lang="en-GB" altLang="en-US" sz="2800">
                <a:solidFill>
                  <a:srgbClr val="000000"/>
                </a:solidFill>
              </a:rPr>
            </a:br>
            <a:r>
              <a:rPr lang="en-GB" altLang="en-US" sz="2800">
                <a:solidFill>
                  <a:srgbClr val="000000"/>
                </a:solidFill>
                <a:sym typeface="Wingdings" pitchFamily="2" charset="2"/>
              </a:rPr>
              <a:t>		</a:t>
            </a:r>
            <a:r>
              <a:rPr lang="en-GB" altLang="en-US" sz="2800" b="1">
                <a:solidFill>
                  <a:srgbClr val="000000"/>
                </a:solidFill>
              </a:rPr>
              <a:t>on </a:t>
            </a:r>
            <a:r>
              <a:rPr lang="en-GB" altLang="en-US" sz="2800" b="1">
                <a:solidFill>
                  <a:srgbClr val="CC0000"/>
                </a:solidFill>
              </a:rPr>
              <a:t>packaging material</a:t>
            </a:r>
            <a:r>
              <a:rPr lang="en-GB" altLang="en-US" sz="2800" b="1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20490" name="AutoShape 10"/>
          <p:cNvSpPr>
            <a:spLocks noChangeArrowheads="1"/>
          </p:cNvSpPr>
          <p:nvPr/>
        </p:nvSpPr>
        <p:spPr bwMode="auto">
          <a:xfrm>
            <a:off x="900113" y="2565400"/>
            <a:ext cx="628650" cy="284163"/>
          </a:xfrm>
          <a:prstGeom prst="rightArrow">
            <a:avLst>
              <a:gd name="adj1" fmla="val 50000"/>
              <a:gd name="adj2" fmla="val 55307"/>
            </a:avLst>
          </a:prstGeom>
          <a:solidFill>
            <a:srgbClr val="008000"/>
          </a:solidFill>
          <a:ln w="9398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539750" y="1412875"/>
            <a:ext cx="8353425" cy="0"/>
          </a:xfrm>
          <a:prstGeom prst="line">
            <a:avLst/>
          </a:prstGeom>
          <a:noFill/>
          <a:ln w="28575">
            <a:solidFill>
              <a:srgbClr val="4D4D4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1509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1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900113" y="1557338"/>
            <a:ext cx="7632700" cy="469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GB" altLang="en-US" sz="1800" b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physical (plant health) inspection</a:t>
            </a:r>
            <a:endParaRPr lang="en-GB" altLang="en-US" sz="1800" b="1">
              <a:solidFill>
                <a:srgbClr val="003399"/>
              </a:solidFill>
            </a:endParaRPr>
          </a:p>
          <a:p>
            <a:endParaRPr lang="en-GB" altLang="en-US" sz="1800" b="1">
              <a:solidFill>
                <a:srgbClr val="003399"/>
              </a:solidFill>
            </a:endParaRPr>
          </a:p>
          <a:p>
            <a:r>
              <a:rPr lang="en-GB" altLang="en-US" sz="2800" b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Sampling for laboratory test</a:t>
            </a:r>
          </a:p>
          <a:p>
            <a:endParaRPr lang="en-GB" altLang="en-US" sz="18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GB" altLang="en-US" sz="20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 case of </a:t>
            </a:r>
          </a:p>
          <a:p>
            <a:pPr>
              <a:buFont typeface="Times New Roman" pitchFamily="18" charset="0"/>
              <a:buBlip>
                <a:blip r:embed="rId3"/>
              </a:buBlip>
            </a:pPr>
            <a:r>
              <a:rPr lang="en-GB" altLang="en-US" sz="20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Uncertainties (doubt) after visual inspection</a:t>
            </a:r>
          </a:p>
          <a:p>
            <a:pPr>
              <a:buFont typeface="Times New Roman" pitchFamily="18" charset="0"/>
              <a:buBlip>
                <a:blip r:embed="rId3"/>
              </a:buBlip>
            </a:pPr>
            <a:r>
              <a:rPr lang="en-GB" altLang="en-US" sz="20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Monitoring </a:t>
            </a:r>
            <a:r>
              <a:rPr lang="en-GB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 </a:t>
            </a:r>
          </a:p>
          <a:p>
            <a:pPr>
              <a:buFont typeface="Times New Roman" pitchFamily="18" charset="0"/>
              <a:buBlip>
                <a:blip r:embed="rId3"/>
              </a:buBlip>
            </a:pPr>
            <a:r>
              <a:rPr lang="en-GB" altLang="en-US" sz="20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Internal order </a:t>
            </a:r>
          </a:p>
          <a:p>
            <a:endParaRPr lang="en-GB" altLang="en-US" sz="20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GB" altLang="en-US" sz="20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 do:</a:t>
            </a:r>
            <a:endParaRPr lang="en-GB" altLang="en-US" sz="20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 typeface="Times New Roman" pitchFamily="18" charset="0"/>
              <a:buBlip>
                <a:blip r:embed="rId3"/>
              </a:buBlip>
            </a:pPr>
            <a:r>
              <a:rPr lang="en-GB" altLang="en-US" sz="20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sufficient material for laboratory</a:t>
            </a:r>
          </a:p>
          <a:p>
            <a:pPr>
              <a:buFont typeface="Times New Roman" pitchFamily="18" charset="0"/>
              <a:buBlip>
                <a:blip r:embed="rId3"/>
              </a:buBlip>
            </a:pPr>
            <a:r>
              <a:rPr lang="en-GB" altLang="en-US" sz="20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appropriate packaging material (label/mark for clearly 			identifying)</a:t>
            </a:r>
          </a:p>
          <a:p>
            <a:pPr>
              <a:buFont typeface="Times New Roman" pitchFamily="18" charset="0"/>
              <a:buBlip>
                <a:blip r:embed="rId3"/>
              </a:buBlip>
            </a:pPr>
            <a:r>
              <a:rPr lang="en-GB" altLang="en-US" sz="20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immediate dispatch</a:t>
            </a:r>
          </a:p>
          <a:p>
            <a:pPr>
              <a:buFont typeface="Times New Roman" pitchFamily="18" charset="0"/>
              <a:buBlip>
                <a:blip r:embed="rId3"/>
              </a:buBlip>
            </a:pPr>
            <a:endParaRPr lang="en-GB" altLang="en-US" sz="20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539750" y="1412875"/>
            <a:ext cx="8353425" cy="0"/>
          </a:xfrm>
          <a:prstGeom prst="line">
            <a:avLst/>
          </a:prstGeom>
          <a:noFill/>
          <a:ln w="28575">
            <a:solidFill>
              <a:srgbClr val="4D4D4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741414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body"/>
          </p:nvPr>
        </p:nvSpPr>
        <p:spPr>
          <a:xfrm>
            <a:off x="684213" y="1484313"/>
            <a:ext cx="7991475" cy="4537075"/>
          </a:xfrm>
          <a:ln/>
        </p:spPr>
        <p:txBody>
          <a:bodyPr anchor="t"/>
          <a:lstStyle/>
          <a:p>
            <a:pPr algn="l">
              <a:spcBef>
                <a:spcPct val="500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en-US" sz="2800" b="1">
                <a:solidFill>
                  <a:srgbClr val="003399"/>
                </a:solidFill>
              </a:rPr>
              <a:t>PH-inspection:  practical aspects, tips</a:t>
            </a:r>
            <a:r>
              <a:rPr lang="en-GB" altLang="en-US" sz="2800" b="1"/>
              <a:t> </a:t>
            </a:r>
          </a:p>
          <a:p>
            <a:pPr algn="l">
              <a:lnSpc>
                <a:spcPct val="85000"/>
              </a:lnSpc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GB" altLang="en-US" sz="2800" b="1">
              <a:solidFill>
                <a:srgbClr val="CC7800"/>
              </a:solidFill>
            </a:endParaRPr>
          </a:p>
          <a:p>
            <a:pPr algn="l">
              <a:lnSpc>
                <a:spcPct val="85000"/>
              </a:lnSpc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en-US" sz="2800" b="1">
                <a:solidFill>
                  <a:srgbClr val="508349"/>
                </a:solidFill>
              </a:rPr>
              <a:t>Annex IV A 1:</a:t>
            </a:r>
            <a:r>
              <a:rPr lang="en-GB" altLang="en-US" sz="2400"/>
              <a:t> </a:t>
            </a:r>
          </a:p>
          <a:p>
            <a:pPr algn="l">
              <a:lnSpc>
                <a:spcPct val="85000"/>
              </a:lnSpc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en-US" sz="2400"/>
              <a:t>read carefully: “</a:t>
            </a:r>
            <a:r>
              <a:rPr lang="en-GB" altLang="en-US" sz="2400">
                <a:solidFill>
                  <a:srgbClr val="CC0000"/>
                </a:solidFill>
              </a:rPr>
              <a:t>origin” </a:t>
            </a:r>
            <a:r>
              <a:rPr lang="en-GB" altLang="en-US" sz="2400" b="1" u="sng">
                <a:solidFill>
                  <a:srgbClr val="CC0000"/>
                </a:solidFill>
              </a:rPr>
              <a:t>or</a:t>
            </a:r>
            <a:r>
              <a:rPr lang="en-GB" altLang="en-US" sz="2400">
                <a:solidFill>
                  <a:srgbClr val="CC0000"/>
                </a:solidFill>
              </a:rPr>
              <a:t> “coming from” a TC</a:t>
            </a:r>
          </a:p>
          <a:p>
            <a:pPr algn="l">
              <a:lnSpc>
                <a:spcPct val="85000"/>
              </a:lnSpc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GB" altLang="en-US" sz="2400"/>
          </a:p>
          <a:p>
            <a:pPr algn="l">
              <a:lnSpc>
                <a:spcPct val="85000"/>
              </a:lnSpc>
              <a:spcBef>
                <a:spcPct val="1000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en-US" sz="2800" b="1">
                <a:solidFill>
                  <a:srgbClr val="508349"/>
                </a:solidFill>
              </a:rPr>
              <a:t>GRAINS</a:t>
            </a:r>
            <a:r>
              <a:rPr lang="en-GB" altLang="en-US" sz="2800" b="1"/>
              <a:t> – (rye, wheat, triticale) </a:t>
            </a:r>
          </a:p>
          <a:p>
            <a:pPr algn="l">
              <a:lnSpc>
                <a:spcPct val="85000"/>
              </a:lnSpc>
              <a:spcBef>
                <a:spcPct val="1000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en-US" sz="2400"/>
              <a:t>To inspect: US, SA, Pakistan, Nepal, Mexico, Iraq, India, Afghanistan</a:t>
            </a:r>
          </a:p>
          <a:p>
            <a:pPr algn="l">
              <a:lnSpc>
                <a:spcPct val="85000"/>
              </a:lnSpc>
              <a:spcBef>
                <a:spcPct val="1000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GB" altLang="en-US" sz="2400" b="1"/>
          </a:p>
          <a:p>
            <a:pPr algn="l">
              <a:lnSpc>
                <a:spcPct val="85000"/>
              </a:lnSpc>
              <a:spcBef>
                <a:spcPct val="1000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en-US" sz="2800" b="1">
                <a:solidFill>
                  <a:srgbClr val="508349"/>
                </a:solidFill>
              </a:rPr>
              <a:t>WARE-POTATOES</a:t>
            </a:r>
            <a:r>
              <a:rPr lang="en-GB" altLang="en-US" sz="2800" b="1"/>
              <a:t> – </a:t>
            </a:r>
            <a:r>
              <a:rPr lang="en-GB" altLang="en-US" sz="2800">
                <a:solidFill>
                  <a:srgbClr val="CC0000"/>
                </a:solidFill>
              </a:rPr>
              <a:t>prohibited</a:t>
            </a:r>
            <a:r>
              <a:rPr lang="en-GB" altLang="en-US" sz="2800">
                <a:solidFill>
                  <a:srgbClr val="CC7800"/>
                </a:solidFill>
              </a:rPr>
              <a:t>, </a:t>
            </a:r>
          </a:p>
          <a:p>
            <a:pPr algn="l">
              <a:lnSpc>
                <a:spcPct val="85000"/>
              </a:lnSpc>
              <a:spcBef>
                <a:spcPct val="1000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en-US" sz="2400">
                <a:solidFill>
                  <a:srgbClr val="508349"/>
                </a:solidFill>
              </a:rPr>
              <a:t>Exception:</a:t>
            </a:r>
            <a:r>
              <a:rPr lang="en-GB" altLang="en-US" sz="2400">
                <a:solidFill>
                  <a:srgbClr val="CC7800"/>
                </a:solidFill>
              </a:rPr>
              <a:t> </a:t>
            </a:r>
            <a:r>
              <a:rPr lang="en-GB" altLang="en-US" sz="2400"/>
              <a:t>Algeria, Egypt, Israel, Libya, Morocco, Syria, Switzerland, Tunisia, Turkey</a:t>
            </a:r>
          </a:p>
        </p:txBody>
      </p:sp>
      <p:sp>
        <p:nvSpPr>
          <p:cNvPr id="82949" name="Line 5"/>
          <p:cNvSpPr>
            <a:spLocks noChangeShapeType="1"/>
          </p:cNvSpPr>
          <p:nvPr/>
        </p:nvSpPr>
        <p:spPr bwMode="auto">
          <a:xfrm>
            <a:off x="539750" y="1412875"/>
            <a:ext cx="8353425" cy="0"/>
          </a:xfrm>
          <a:prstGeom prst="line">
            <a:avLst/>
          </a:prstGeom>
          <a:noFill/>
          <a:ln w="28575">
            <a:solidFill>
              <a:srgbClr val="4D4D4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6561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2" dur="500"/>
                                        <p:tgtEl>
                                          <p:spTgt spid="82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6" dur="500"/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1" dur="500"/>
                                        <p:tgtEl>
                                          <p:spTgt spid="829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5" dur="500"/>
                                        <p:tgtEl>
                                          <p:spTgt spid="829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0" dur="500"/>
                                        <p:tgtEl>
                                          <p:spTgt spid="829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4" dur="500"/>
                                        <p:tgtEl>
                                          <p:spTgt spid="829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25848" y="1196752"/>
            <a:ext cx="8064500" cy="4537075"/>
          </a:xfrm>
          <a:ln/>
        </p:spPr>
        <p:txBody>
          <a:bodyPr/>
          <a:lstStyle/>
          <a:p>
            <a:pPr marL="0" indent="0">
              <a:spcBef>
                <a:spcPct val="5000"/>
              </a:spcBef>
              <a:buNone/>
              <a:tabLst>
                <a:tab pos="266700" algn="l"/>
                <a:tab pos="2652713" algn="l"/>
                <a:tab pos="3567113" algn="l"/>
                <a:tab pos="4481513" algn="l"/>
                <a:tab pos="5395913" algn="l"/>
                <a:tab pos="6310313" algn="l"/>
                <a:tab pos="7224713" algn="l"/>
                <a:tab pos="8139113" algn="l"/>
                <a:tab pos="9053513" algn="l"/>
                <a:tab pos="9967913" algn="l"/>
                <a:tab pos="10882313" algn="l"/>
              </a:tabLst>
            </a:pPr>
            <a:r>
              <a:rPr lang="en-GB" altLang="en-US" sz="2800" b="1" dirty="0">
                <a:solidFill>
                  <a:srgbClr val="003399"/>
                </a:solidFill>
              </a:rPr>
              <a:t>PH-inspection: seeds - practical aspects, tips</a:t>
            </a:r>
            <a:r>
              <a:rPr lang="en-GB" altLang="en-US" b="1" dirty="0"/>
              <a:t> </a:t>
            </a:r>
          </a:p>
          <a:p>
            <a:pPr marL="0" indent="0">
              <a:lnSpc>
                <a:spcPct val="85000"/>
              </a:lnSpc>
              <a:spcBef>
                <a:spcPct val="0"/>
              </a:spcBef>
              <a:tabLst>
                <a:tab pos="266700" algn="l"/>
                <a:tab pos="2652713" algn="l"/>
                <a:tab pos="3567113" algn="l"/>
                <a:tab pos="4481513" algn="l"/>
                <a:tab pos="5395913" algn="l"/>
                <a:tab pos="6310313" algn="l"/>
                <a:tab pos="7224713" algn="l"/>
                <a:tab pos="8139113" algn="l"/>
                <a:tab pos="9053513" algn="l"/>
                <a:tab pos="9967913" algn="l"/>
                <a:tab pos="10882313" algn="l"/>
              </a:tabLst>
            </a:pPr>
            <a:endParaRPr lang="en-GB" altLang="en-US" sz="1200" dirty="0">
              <a:solidFill>
                <a:srgbClr val="CC0000"/>
              </a:solidFill>
            </a:endParaRPr>
          </a:p>
          <a:p>
            <a:pPr marL="0" indent="0">
              <a:spcBef>
                <a:spcPct val="5000"/>
              </a:spcBef>
              <a:spcAft>
                <a:spcPct val="20000"/>
              </a:spcAft>
              <a:buFont typeface="Times New Roman" pitchFamily="18" charset="0"/>
              <a:buBlip>
                <a:blip r:embed="rId3"/>
              </a:buBlip>
              <a:tabLst>
                <a:tab pos="266700" algn="l"/>
                <a:tab pos="2652713" algn="l"/>
                <a:tab pos="3567113" algn="l"/>
                <a:tab pos="4481513" algn="l"/>
                <a:tab pos="5395913" algn="l"/>
                <a:tab pos="6310313" algn="l"/>
                <a:tab pos="7224713" algn="l"/>
                <a:tab pos="8139113" algn="l"/>
                <a:tab pos="9053513" algn="l"/>
                <a:tab pos="9967913" algn="l"/>
                <a:tab pos="10882313" algn="l"/>
              </a:tabLst>
            </a:pPr>
            <a:r>
              <a:rPr lang="en-GB" altLang="en-US" sz="2000" dirty="0">
                <a:solidFill>
                  <a:srgbClr val="CC0000"/>
                </a:solidFill>
              </a:rPr>
              <a:t> Seed-potatoes – </a:t>
            </a:r>
            <a:r>
              <a:rPr lang="en-GB" altLang="en-US" sz="2000" b="1" dirty="0">
                <a:solidFill>
                  <a:srgbClr val="CC0000"/>
                </a:solidFill>
              </a:rPr>
              <a:t>prohibited!</a:t>
            </a:r>
            <a:r>
              <a:rPr lang="en-GB" altLang="en-US" sz="2000" dirty="0"/>
              <a:t> (apart from CH-origin)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spcAft>
                <a:spcPct val="20000"/>
              </a:spcAft>
              <a:buFont typeface="Times New Roman" pitchFamily="18" charset="0"/>
              <a:buBlip>
                <a:blip r:embed="rId3"/>
              </a:buBlip>
              <a:tabLst>
                <a:tab pos="266700" algn="l"/>
                <a:tab pos="2652713" algn="l"/>
                <a:tab pos="3567113" algn="l"/>
                <a:tab pos="4481513" algn="l"/>
                <a:tab pos="5395913" algn="l"/>
                <a:tab pos="6310313" algn="l"/>
                <a:tab pos="7224713" algn="l"/>
                <a:tab pos="8139113" algn="l"/>
                <a:tab pos="9053513" algn="l"/>
                <a:tab pos="9967913" algn="l"/>
                <a:tab pos="10882313" algn="l"/>
              </a:tabLst>
            </a:pPr>
            <a:r>
              <a:rPr lang="en-GB" altLang="en-US" sz="2000" dirty="0">
                <a:solidFill>
                  <a:srgbClr val="CC0000"/>
                </a:solidFill>
              </a:rPr>
              <a:t> on seeds most of </a:t>
            </a:r>
            <a:r>
              <a:rPr lang="en-GB" altLang="en-US" sz="2000" b="1" dirty="0">
                <a:solidFill>
                  <a:srgbClr val="CC0000"/>
                </a:solidFill>
              </a:rPr>
              <a:t>HO are not visible</a:t>
            </a:r>
            <a:r>
              <a:rPr lang="en-GB" altLang="en-US" sz="2000" dirty="0">
                <a:solidFill>
                  <a:srgbClr val="CC0000"/>
                </a:solidFill>
              </a:rPr>
              <a:t> !</a:t>
            </a:r>
            <a:r>
              <a:rPr lang="en-GB" altLang="en-US" sz="2000" dirty="0"/>
              <a:t> (= bacteria, </a:t>
            </a:r>
            <a:r>
              <a:rPr lang="en-GB" altLang="en-US" sz="2000" dirty="0" err="1"/>
              <a:t>viroses</a:t>
            </a:r>
            <a:r>
              <a:rPr lang="en-GB" altLang="en-US" sz="2000" dirty="0"/>
              <a:t>: </a:t>
            </a:r>
            <a:r>
              <a:rPr lang="en-GB" altLang="en-US" sz="2000" dirty="0">
                <a:solidFill>
                  <a:schemeClr val="tx1"/>
                </a:solidFill>
              </a:rPr>
              <a:t>laboratory test!)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Times New Roman" pitchFamily="18" charset="0"/>
              <a:buBlip>
                <a:blip r:embed="rId3"/>
              </a:buBlip>
              <a:tabLst>
                <a:tab pos="266700" algn="l"/>
                <a:tab pos="2652713" algn="l"/>
                <a:tab pos="3567113" algn="l"/>
                <a:tab pos="4481513" algn="l"/>
                <a:tab pos="5395913" algn="l"/>
                <a:tab pos="6310313" algn="l"/>
                <a:tab pos="7224713" algn="l"/>
                <a:tab pos="8139113" algn="l"/>
                <a:tab pos="9053513" algn="l"/>
                <a:tab pos="9967913" algn="l"/>
                <a:tab pos="10882313" algn="l"/>
              </a:tabLst>
            </a:pPr>
            <a:r>
              <a:rPr lang="en-GB" altLang="en-US" sz="2000" dirty="0"/>
              <a:t> </a:t>
            </a:r>
            <a:r>
              <a:rPr lang="en-GB" altLang="en-US" sz="2000" b="1" dirty="0">
                <a:solidFill>
                  <a:srgbClr val="508349"/>
                </a:solidFill>
              </a:rPr>
              <a:t>Visual examination</a:t>
            </a:r>
            <a:r>
              <a:rPr lang="en-GB" altLang="en-US" sz="2000" dirty="0"/>
              <a:t> (by laboratory) for </a:t>
            </a:r>
            <a:r>
              <a:rPr lang="en-GB" altLang="en-US" sz="2000" dirty="0">
                <a:solidFill>
                  <a:srgbClr val="CC0000"/>
                </a:solidFill>
              </a:rPr>
              <a:t>live weevils</a:t>
            </a:r>
            <a:r>
              <a:rPr lang="en-GB" altLang="en-US" sz="2000" dirty="0">
                <a:solidFill>
                  <a:srgbClr val="CC7800"/>
                </a:solidFill>
              </a:rPr>
              <a:t> 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tabLst>
                <a:tab pos="266700" algn="l"/>
                <a:tab pos="2652713" algn="l"/>
                <a:tab pos="3567113" algn="l"/>
                <a:tab pos="4481513" algn="l"/>
                <a:tab pos="5395913" algn="l"/>
                <a:tab pos="6310313" algn="l"/>
                <a:tab pos="7224713" algn="l"/>
                <a:tab pos="8139113" algn="l"/>
                <a:tab pos="9053513" algn="l"/>
                <a:tab pos="9967913" algn="l"/>
                <a:tab pos="10882313" algn="l"/>
              </a:tabLst>
            </a:pPr>
            <a:r>
              <a:rPr lang="en-GB" altLang="en-US" sz="2000" dirty="0">
                <a:solidFill>
                  <a:schemeClr val="tx1"/>
                </a:solidFill>
              </a:rPr>
              <a:t>	</a:t>
            </a:r>
            <a:r>
              <a:rPr lang="en-GB" altLang="en-US" sz="1800" dirty="0">
                <a:solidFill>
                  <a:schemeClr val="tx1"/>
                </a:solidFill>
              </a:rPr>
              <a:t>(</a:t>
            </a:r>
            <a:r>
              <a:rPr lang="en-GB" altLang="en-US" sz="1800" i="1" dirty="0" err="1">
                <a:solidFill>
                  <a:schemeClr val="tx1"/>
                </a:solidFill>
              </a:rPr>
              <a:t>Listronotus</a:t>
            </a:r>
            <a:r>
              <a:rPr lang="en-GB" altLang="en-US" sz="1800" i="1" dirty="0"/>
              <a:t> </a:t>
            </a:r>
            <a:r>
              <a:rPr lang="en-GB" altLang="en-US" sz="1800" i="1" dirty="0" err="1"/>
              <a:t>bonariensis</a:t>
            </a:r>
            <a:r>
              <a:rPr lang="en-GB" altLang="en-US" sz="1800" i="1" dirty="0"/>
              <a:t>):</a:t>
            </a:r>
            <a:r>
              <a:rPr lang="en-GB" altLang="en-US" sz="2000" i="1" dirty="0"/>
              <a:t> 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spcAft>
                <a:spcPct val="20000"/>
              </a:spcAft>
              <a:tabLst>
                <a:tab pos="266700" algn="l"/>
                <a:tab pos="2652713" algn="l"/>
                <a:tab pos="3567113" algn="l"/>
                <a:tab pos="4481513" algn="l"/>
                <a:tab pos="5395913" algn="l"/>
                <a:tab pos="6310313" algn="l"/>
                <a:tab pos="7224713" algn="l"/>
                <a:tab pos="8139113" algn="l"/>
                <a:tab pos="9053513" algn="l"/>
                <a:tab pos="9967913" algn="l"/>
                <a:tab pos="10882313" algn="l"/>
              </a:tabLst>
            </a:pPr>
            <a:r>
              <a:rPr lang="en-GB" altLang="en-US" sz="2000" dirty="0"/>
              <a:t>	</a:t>
            </a:r>
            <a:r>
              <a:rPr lang="en-GB" altLang="en-US" sz="1800" dirty="0"/>
              <a:t>seeds of </a:t>
            </a:r>
            <a:r>
              <a:rPr lang="en-GB" altLang="en-US" sz="1800" i="1" dirty="0"/>
              <a:t>Cruciferae, Gramineae and </a:t>
            </a:r>
            <a:r>
              <a:rPr lang="en-GB" altLang="en-US" sz="1800" i="1" dirty="0" err="1"/>
              <a:t>Trifolium</a:t>
            </a:r>
            <a:r>
              <a:rPr lang="en-GB" altLang="en-US" sz="1800" dirty="0"/>
              <a:t> spp. originating in 	Argentina, Australia, Bolivia, Chile, New Zealand and Uruguay</a:t>
            </a:r>
          </a:p>
          <a:p>
            <a:pPr marL="0" indent="0">
              <a:spcBef>
                <a:spcPct val="0"/>
              </a:spcBef>
              <a:buFont typeface="Times New Roman" pitchFamily="18" charset="0"/>
              <a:buBlip>
                <a:blip r:embed="rId3"/>
              </a:buBlip>
              <a:tabLst>
                <a:tab pos="266700" algn="l"/>
                <a:tab pos="2652713" algn="l"/>
                <a:tab pos="3567113" algn="l"/>
                <a:tab pos="4481513" algn="l"/>
                <a:tab pos="5395913" algn="l"/>
                <a:tab pos="6310313" algn="l"/>
                <a:tab pos="7224713" algn="l"/>
                <a:tab pos="8139113" algn="l"/>
                <a:tab pos="9053513" algn="l"/>
                <a:tab pos="9967913" algn="l"/>
                <a:tab pos="10882313" algn="l"/>
              </a:tabLst>
            </a:pPr>
            <a:r>
              <a:rPr lang="en-GB" altLang="en-US" sz="2000" b="1" dirty="0">
                <a:solidFill>
                  <a:srgbClr val="508349"/>
                </a:solidFill>
              </a:rPr>
              <a:t> Inspection:</a:t>
            </a:r>
            <a:r>
              <a:rPr lang="en-GB" altLang="en-US" sz="2000" dirty="0"/>
              <a:t> </a:t>
            </a:r>
            <a:r>
              <a:rPr lang="en-GB" altLang="en-US" sz="2000" b="1" dirty="0"/>
              <a:t>seeds</a:t>
            </a:r>
            <a:r>
              <a:rPr lang="en-GB" altLang="en-US" sz="2000" dirty="0"/>
              <a:t> from certain TC</a:t>
            </a:r>
          </a:p>
          <a:p>
            <a:pPr marL="0" indent="0">
              <a:spcBef>
                <a:spcPct val="0"/>
              </a:spcBef>
              <a:tabLst>
                <a:tab pos="266700" algn="l"/>
                <a:tab pos="2652713" algn="l"/>
                <a:tab pos="3567113" algn="l"/>
                <a:tab pos="4481513" algn="l"/>
                <a:tab pos="5395913" algn="l"/>
                <a:tab pos="6310313" algn="l"/>
                <a:tab pos="7224713" algn="l"/>
                <a:tab pos="8139113" algn="l"/>
                <a:tab pos="9053513" algn="l"/>
                <a:tab pos="9967913" algn="l"/>
                <a:tab pos="10882313" algn="l"/>
              </a:tabLst>
            </a:pPr>
            <a:r>
              <a:rPr lang="en-GB" altLang="en-US" sz="2000" i="1" dirty="0"/>
              <a:t>	</a:t>
            </a:r>
            <a:r>
              <a:rPr lang="en-GB" altLang="en-US" sz="1800" i="1" dirty="0"/>
              <a:t>Allium, Beta, </a:t>
            </a:r>
            <a:r>
              <a:rPr lang="en-GB" altLang="en-US" sz="1800" i="1" dirty="0" err="1"/>
              <a:t>Brugmansia</a:t>
            </a:r>
            <a:r>
              <a:rPr lang="en-GB" altLang="en-US" sz="1800" i="1" dirty="0"/>
              <a:t>, Capsicum, </a:t>
            </a:r>
            <a:r>
              <a:rPr lang="en-GB" altLang="en-US" sz="1800" i="1" dirty="0" err="1"/>
              <a:t>Chaenomeles</a:t>
            </a:r>
            <a:r>
              <a:rPr lang="en-GB" altLang="en-US" sz="1800" i="1" dirty="0"/>
              <a:t>, </a:t>
            </a:r>
            <a:r>
              <a:rPr lang="en-GB" altLang="en-US" sz="1800" i="1" dirty="0" err="1"/>
              <a:t>Crataegus</a:t>
            </a:r>
            <a:r>
              <a:rPr lang="en-GB" altLang="en-US" sz="1800" i="1" dirty="0"/>
              <a:t>, 	Cruciferae, Cydonia, Gossypium, </a:t>
            </a:r>
            <a:r>
              <a:rPr lang="en-GB" altLang="en-US" sz="1800" i="1" dirty="0" err="1"/>
              <a:t>Graminae</a:t>
            </a:r>
            <a:r>
              <a:rPr lang="en-GB" altLang="en-US" sz="1800" i="1" dirty="0"/>
              <a:t>, Helianthus </a:t>
            </a:r>
            <a:r>
              <a:rPr lang="en-GB" altLang="en-US" sz="1800" i="1" dirty="0" err="1"/>
              <a:t>annuus</a:t>
            </a:r>
            <a:r>
              <a:rPr lang="en-GB" altLang="en-US" sz="1800" i="1" dirty="0"/>
              <a:t>, 	</a:t>
            </a:r>
            <a:r>
              <a:rPr lang="en-GB" altLang="en-US" sz="1800" i="1" dirty="0" err="1">
                <a:solidFill>
                  <a:schemeClr val="tx1"/>
                </a:solidFill>
              </a:rPr>
              <a:t>Lycopersicon</a:t>
            </a:r>
            <a:r>
              <a:rPr lang="en-GB" altLang="en-US" sz="1800" i="1" dirty="0">
                <a:solidFill>
                  <a:schemeClr val="tx1"/>
                </a:solidFill>
              </a:rPr>
              <a:t> </a:t>
            </a:r>
            <a:r>
              <a:rPr lang="en-GB" altLang="en-US" sz="1800" i="1" dirty="0" err="1">
                <a:solidFill>
                  <a:schemeClr val="tx1"/>
                </a:solidFill>
              </a:rPr>
              <a:t>lycopersicum</a:t>
            </a:r>
            <a:r>
              <a:rPr lang="en-GB" altLang="en-US" sz="1800" i="1" dirty="0"/>
              <a:t>, Malus, </a:t>
            </a:r>
            <a:r>
              <a:rPr lang="en-GB" altLang="en-US" sz="1800" i="1" dirty="0" err="1"/>
              <a:t>Mangifera</a:t>
            </a:r>
            <a:r>
              <a:rPr lang="en-GB" altLang="en-US" sz="1800" i="1" dirty="0"/>
              <a:t>, Medicago sativa, Oryza, Phaseolus, </a:t>
            </a:r>
            <a:r>
              <a:rPr lang="en-GB" altLang="en-US" sz="1800" i="1" dirty="0" err="1"/>
              <a:t>Photinia</a:t>
            </a:r>
            <a:r>
              <a:rPr lang="en-GB" altLang="en-US" sz="1800" i="1" dirty="0"/>
              <a:t>, Pinus, Prunus, </a:t>
            </a:r>
            <a:r>
              <a:rPr lang="en-GB" altLang="en-US" sz="1800" i="1" dirty="0" err="1"/>
              <a:t>Pseudotsuga</a:t>
            </a:r>
            <a:r>
              <a:rPr lang="en-GB" altLang="en-US" sz="1800" i="1" dirty="0"/>
              <a:t>, Pyrus, Rosa, </a:t>
            </a:r>
            <a:r>
              <a:rPr lang="en-GB" altLang="en-US" sz="1800" i="1" dirty="0" err="1"/>
              <a:t>Rubus</a:t>
            </a:r>
            <a:r>
              <a:rPr lang="en-GB" altLang="en-US" sz="1800" i="1" dirty="0"/>
              <a:t>, Secale, Solanum, </a:t>
            </a:r>
            <a:r>
              <a:rPr lang="en-GB" altLang="en-US" sz="1800" i="1" dirty="0" err="1"/>
              <a:t>Trifolium</a:t>
            </a:r>
            <a:r>
              <a:rPr lang="en-GB" altLang="en-US" sz="1800" i="1" dirty="0"/>
              <a:t>, Triticum, </a:t>
            </a:r>
            <a:r>
              <a:rPr lang="en-GB" altLang="en-US" sz="1800" i="1" dirty="0" err="1"/>
              <a:t>Triticosecale</a:t>
            </a:r>
            <a:r>
              <a:rPr lang="en-GB" altLang="en-US" sz="1800" i="1" dirty="0"/>
              <a:t>, </a:t>
            </a:r>
            <a:r>
              <a:rPr lang="en-GB" altLang="en-US" sz="1800" i="1" dirty="0" err="1"/>
              <a:t>Vitis</a:t>
            </a:r>
            <a:r>
              <a:rPr lang="en-GB" altLang="en-US" sz="1800" i="1" dirty="0"/>
              <a:t>, </a:t>
            </a:r>
            <a:r>
              <a:rPr lang="en-GB" altLang="en-US" sz="1800" i="1" dirty="0" err="1"/>
              <a:t>Zea</a:t>
            </a:r>
            <a:r>
              <a:rPr lang="en-GB" altLang="en-US" sz="1800" i="1" dirty="0"/>
              <a:t> </a:t>
            </a:r>
            <a:endParaRPr lang="en-GB" altLang="en-US" sz="1800" dirty="0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525848" y="1196752"/>
            <a:ext cx="8353425" cy="0"/>
          </a:xfrm>
          <a:prstGeom prst="line">
            <a:avLst/>
          </a:prstGeom>
          <a:noFill/>
          <a:ln w="28575">
            <a:solidFill>
              <a:srgbClr val="4D4D4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32989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2" dur="5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6" dur="500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1" dur="500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6" dur="500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1" dur="500"/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6" dur="500"/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40" dur="500"/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6015" y="1196752"/>
            <a:ext cx="8174037" cy="4392613"/>
          </a:xfrm>
          <a:ln/>
        </p:spPr>
        <p:txBody>
          <a:bodyPr/>
          <a:lstStyle/>
          <a:p>
            <a:pPr marL="0" indent="0">
              <a:spcBef>
                <a:spcPts val="600"/>
              </a:spcBef>
              <a:buNone/>
              <a:tabLst>
                <a:tab pos="901700" algn="l"/>
                <a:tab pos="1738313" algn="l"/>
                <a:tab pos="2959100" algn="l"/>
                <a:tab pos="3567113" algn="l"/>
                <a:tab pos="4481513" algn="l"/>
                <a:tab pos="5395913" algn="l"/>
                <a:tab pos="6310313" algn="l"/>
                <a:tab pos="7224713" algn="l"/>
                <a:tab pos="8139113" algn="l"/>
                <a:tab pos="9053513" algn="l"/>
                <a:tab pos="9967913" algn="l"/>
                <a:tab pos="10882313" algn="l"/>
              </a:tabLst>
            </a:pPr>
            <a:r>
              <a:rPr lang="en-GB" altLang="en-US" sz="2800" b="1" dirty="0">
                <a:solidFill>
                  <a:srgbClr val="003399"/>
                </a:solidFill>
              </a:rPr>
              <a:t>PH-inspection: </a:t>
            </a:r>
            <a:r>
              <a:rPr lang="en-GB" altLang="en-US" sz="2800" b="1" dirty="0">
                <a:solidFill>
                  <a:srgbClr val="508349"/>
                </a:solidFill>
              </a:rPr>
              <a:t>Plants</a:t>
            </a:r>
            <a:r>
              <a:rPr lang="en-GB" altLang="en-US" sz="2800" b="1" dirty="0">
                <a:solidFill>
                  <a:srgbClr val="003399"/>
                </a:solidFill>
              </a:rPr>
              <a:t> - practical aspects, tips</a:t>
            </a:r>
            <a:endParaRPr lang="en-GB" altLang="en-US" sz="2800" b="1" dirty="0"/>
          </a:p>
          <a:p>
            <a:pPr marL="0" indent="0">
              <a:lnSpc>
                <a:spcPct val="80000"/>
              </a:lnSpc>
              <a:spcBef>
                <a:spcPct val="0"/>
              </a:spcBef>
              <a:tabLst>
                <a:tab pos="901700" algn="l"/>
                <a:tab pos="1738313" algn="l"/>
                <a:tab pos="2959100" algn="l"/>
                <a:tab pos="3567113" algn="l"/>
                <a:tab pos="4481513" algn="l"/>
                <a:tab pos="5395913" algn="l"/>
                <a:tab pos="6310313" algn="l"/>
                <a:tab pos="7224713" algn="l"/>
                <a:tab pos="8139113" algn="l"/>
                <a:tab pos="9053513" algn="l"/>
                <a:tab pos="9967913" algn="l"/>
                <a:tab pos="10882313" algn="l"/>
              </a:tabLst>
            </a:pPr>
            <a:endParaRPr lang="en-GB" altLang="en-US" sz="2800" b="1" dirty="0"/>
          </a:p>
          <a:p>
            <a:pPr marL="0" indent="0">
              <a:lnSpc>
                <a:spcPct val="80000"/>
              </a:lnSpc>
              <a:spcBef>
                <a:spcPct val="0"/>
              </a:spcBef>
              <a:buNone/>
              <a:tabLst>
                <a:tab pos="901700" algn="l"/>
                <a:tab pos="1738313" algn="l"/>
                <a:tab pos="2959100" algn="l"/>
                <a:tab pos="3567113" algn="l"/>
                <a:tab pos="4481513" algn="l"/>
                <a:tab pos="5395913" algn="l"/>
                <a:tab pos="6310313" algn="l"/>
                <a:tab pos="7224713" algn="l"/>
                <a:tab pos="8139113" algn="l"/>
                <a:tab pos="9053513" algn="l"/>
                <a:tab pos="9967913" algn="l"/>
                <a:tab pos="10882313" algn="l"/>
              </a:tabLst>
            </a:pPr>
            <a:r>
              <a:rPr lang="en-GB" altLang="en-US" sz="2400" b="1" dirty="0"/>
              <a:t>Plants for planting </a:t>
            </a:r>
            <a:r>
              <a:rPr lang="en-GB" altLang="en-US" sz="2000" b="1" dirty="0"/>
              <a:t>= </a:t>
            </a:r>
            <a:r>
              <a:rPr lang="en-GB" altLang="en-US" sz="2000" dirty="0"/>
              <a:t>plants with roots (potted or not), scions, cuttings (rooted/ unrooted), bulbs, (</a:t>
            </a:r>
            <a:r>
              <a:rPr lang="en-GB" altLang="en-US" sz="2000" b="1" dirty="0">
                <a:solidFill>
                  <a:srgbClr val="003399"/>
                </a:solidFill>
              </a:rPr>
              <a:t>! roots, soil</a:t>
            </a:r>
            <a:r>
              <a:rPr lang="en-GB" altLang="en-US" sz="2000" dirty="0"/>
              <a:t>: nematodes)</a:t>
            </a:r>
          </a:p>
          <a:p>
            <a:pPr marL="0" indent="0">
              <a:spcBef>
                <a:spcPts val="600"/>
              </a:spcBef>
              <a:tabLst>
                <a:tab pos="901700" algn="l"/>
                <a:tab pos="1738313" algn="l"/>
                <a:tab pos="2959100" algn="l"/>
                <a:tab pos="3567113" algn="l"/>
                <a:tab pos="4481513" algn="l"/>
                <a:tab pos="5395913" algn="l"/>
                <a:tab pos="6310313" algn="l"/>
                <a:tab pos="7224713" algn="l"/>
                <a:tab pos="8139113" algn="l"/>
                <a:tab pos="9053513" algn="l"/>
                <a:tab pos="9967913" algn="l"/>
                <a:tab pos="10882313" algn="l"/>
              </a:tabLst>
            </a:pPr>
            <a:r>
              <a:rPr lang="en-GB" altLang="en-US" sz="2000" b="1" dirty="0">
                <a:solidFill>
                  <a:srgbClr val="CC0000"/>
                </a:solidFill>
              </a:rPr>
              <a:t>Do not forget:</a:t>
            </a:r>
          </a:p>
          <a:p>
            <a:pPr marL="0" indent="0">
              <a:spcBef>
                <a:spcPts val="600"/>
              </a:spcBef>
              <a:tabLst>
                <a:tab pos="901700" algn="l"/>
                <a:tab pos="1738313" algn="l"/>
                <a:tab pos="2959100" algn="l"/>
                <a:tab pos="3567113" algn="l"/>
                <a:tab pos="4481513" algn="l"/>
                <a:tab pos="5395913" algn="l"/>
                <a:tab pos="6310313" algn="l"/>
                <a:tab pos="7224713" algn="l"/>
                <a:tab pos="8139113" algn="l"/>
                <a:tab pos="9053513" algn="l"/>
                <a:tab pos="9967913" algn="l"/>
                <a:tab pos="10882313" algn="l"/>
              </a:tabLst>
            </a:pPr>
            <a:r>
              <a:rPr lang="en-GB" altLang="en-US" sz="2000" b="1" dirty="0">
                <a:solidFill>
                  <a:srgbClr val="CC0000"/>
                </a:solidFill>
              </a:rPr>
              <a:t>Annex III of Dir. 2000/29/EC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tabLst>
                <a:tab pos="901700" algn="l"/>
                <a:tab pos="1738313" algn="l"/>
                <a:tab pos="2959100" algn="l"/>
                <a:tab pos="3567113" algn="l"/>
                <a:tab pos="4481513" algn="l"/>
                <a:tab pos="5395913" algn="l"/>
                <a:tab pos="6310313" algn="l"/>
                <a:tab pos="7224713" algn="l"/>
                <a:tab pos="8139113" algn="l"/>
                <a:tab pos="9053513" algn="l"/>
                <a:tab pos="9967913" algn="l"/>
                <a:tab pos="10882313" algn="l"/>
              </a:tabLst>
            </a:pPr>
            <a:r>
              <a:rPr lang="en-GB" altLang="en-US" sz="2000" dirty="0"/>
              <a:t>e.g. 13. Plants of </a:t>
            </a:r>
            <a:r>
              <a:rPr lang="en-GB" altLang="en-US" sz="18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Solanaceae</a:t>
            </a:r>
            <a:r>
              <a:rPr lang="en-GB" altLang="en-US" sz="2000" i="1" dirty="0">
                <a:solidFill>
                  <a:srgbClr val="CC0000"/>
                </a:solidFill>
              </a:rPr>
              <a:t>,</a:t>
            </a:r>
            <a:r>
              <a:rPr lang="en-GB" altLang="en-US" sz="2000" dirty="0"/>
              <a:t> intended for planting other than seeds …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tabLst>
                <a:tab pos="901700" algn="l"/>
                <a:tab pos="1738313" algn="l"/>
                <a:tab pos="2959100" algn="l"/>
                <a:tab pos="3567113" algn="l"/>
                <a:tab pos="4481513" algn="l"/>
                <a:tab pos="5395913" algn="l"/>
                <a:tab pos="6310313" algn="l"/>
                <a:tab pos="7224713" algn="l"/>
                <a:tab pos="8139113" algn="l"/>
                <a:tab pos="9053513" algn="l"/>
                <a:tab pos="9967913" algn="l"/>
                <a:tab pos="10882313" algn="l"/>
              </a:tabLst>
            </a:pPr>
            <a:r>
              <a:rPr lang="en-GB" altLang="en-US" sz="2000" dirty="0"/>
              <a:t>	</a:t>
            </a:r>
            <a:r>
              <a:rPr lang="en-GB" altLang="en-US" sz="2000" i="1" dirty="0" err="1"/>
              <a:t>Lycopersicum</a:t>
            </a:r>
            <a:r>
              <a:rPr lang="en-GB" altLang="en-US" sz="2000" i="1" dirty="0"/>
              <a:t> </a:t>
            </a:r>
            <a:r>
              <a:rPr lang="en-GB" altLang="en-US" sz="2000" i="1" dirty="0" err="1"/>
              <a:t>lycopersicon</a:t>
            </a:r>
            <a:r>
              <a:rPr lang="en-GB" altLang="en-US" sz="2000" i="1" dirty="0"/>
              <a:t>, </a:t>
            </a:r>
            <a:r>
              <a:rPr lang="en-GB" altLang="en-US" sz="2000" i="1" dirty="0">
                <a:solidFill>
                  <a:srgbClr val="CC0000"/>
                </a:solidFill>
              </a:rPr>
              <a:t>or </a:t>
            </a:r>
            <a:r>
              <a:rPr lang="en-GB" altLang="en-US" sz="2000" i="1" dirty="0"/>
              <a:t>…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tabLst>
                <a:tab pos="901700" algn="l"/>
                <a:tab pos="1738313" algn="l"/>
                <a:tab pos="2959100" algn="l"/>
                <a:tab pos="3567113" algn="l"/>
                <a:tab pos="4481513" algn="l"/>
                <a:tab pos="5395913" algn="l"/>
                <a:tab pos="6310313" algn="l"/>
                <a:tab pos="7224713" algn="l"/>
                <a:tab pos="8139113" algn="l"/>
                <a:tab pos="9053513" algn="l"/>
                <a:tab pos="9967913" algn="l"/>
                <a:tab pos="10882313" algn="l"/>
              </a:tabLst>
            </a:pPr>
            <a:r>
              <a:rPr lang="en-GB" altLang="en-US" sz="2000" dirty="0"/>
              <a:t>	… </a:t>
            </a:r>
            <a:r>
              <a:rPr lang="en-GB" altLang="en-US" sz="2000" b="1" i="1" dirty="0">
                <a:solidFill>
                  <a:srgbClr val="CC0000"/>
                </a:solidFill>
              </a:rPr>
              <a:t>???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tabLst>
                <a:tab pos="901700" algn="l"/>
                <a:tab pos="1738313" algn="l"/>
                <a:tab pos="2959100" algn="l"/>
                <a:tab pos="3567113" algn="l"/>
                <a:tab pos="4481513" algn="l"/>
                <a:tab pos="5395913" algn="l"/>
                <a:tab pos="6310313" algn="l"/>
                <a:tab pos="7224713" algn="l"/>
                <a:tab pos="8139113" algn="l"/>
                <a:tab pos="9053513" algn="l"/>
                <a:tab pos="9967913" algn="l"/>
                <a:tab pos="10882313" algn="l"/>
              </a:tabLst>
            </a:pPr>
            <a:endParaRPr lang="en-GB" altLang="en-US" sz="2000" dirty="0"/>
          </a:p>
          <a:p>
            <a:pPr marL="0" indent="0">
              <a:spcBef>
                <a:spcPts val="500"/>
              </a:spcBef>
              <a:tabLst>
                <a:tab pos="901700" algn="l"/>
                <a:tab pos="1738313" algn="l"/>
                <a:tab pos="2959100" algn="l"/>
                <a:tab pos="3567113" algn="l"/>
                <a:tab pos="4481513" algn="l"/>
                <a:tab pos="5395913" algn="l"/>
                <a:tab pos="6310313" algn="l"/>
                <a:tab pos="7224713" algn="l"/>
                <a:tab pos="8139113" algn="l"/>
                <a:tab pos="9053513" algn="l"/>
                <a:tab pos="9967913" algn="l"/>
                <a:tab pos="10882313" algn="l"/>
              </a:tabLst>
            </a:pPr>
            <a:r>
              <a:rPr lang="en-GB" altLang="en-US" sz="2000" dirty="0"/>
              <a:t>e.g.   9. Plants of </a:t>
            </a:r>
            <a:r>
              <a:rPr lang="en-GB" altLang="en-US" sz="2000" dirty="0" err="1"/>
              <a:t>Chaenomeles</a:t>
            </a:r>
            <a:r>
              <a:rPr lang="en-GB" altLang="en-US" sz="2000" dirty="0"/>
              <a:t>, Cydonia, </a:t>
            </a:r>
            <a:r>
              <a:rPr lang="en-GB" altLang="en-US" sz="2000" dirty="0" err="1"/>
              <a:t>Crataegus</a:t>
            </a:r>
            <a:r>
              <a:rPr lang="en-GB" altLang="en-US" sz="2000" dirty="0"/>
              <a:t>, Malus, Prunus, Pyrus,  </a:t>
            </a:r>
            <a:r>
              <a:rPr lang="en-GB" altLang="en-US" sz="18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Roses </a:t>
            </a:r>
            <a:r>
              <a:rPr lang="en-GB" altLang="en-US" sz="2000" dirty="0"/>
              <a:t>(intended for planting, other than dormant plants free from leaves, flowers and fruit)</a:t>
            </a:r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611188" y="4508500"/>
            <a:ext cx="928687" cy="157163"/>
          </a:xfrm>
          <a:prstGeom prst="rightArrow">
            <a:avLst>
              <a:gd name="adj1" fmla="val 94481"/>
              <a:gd name="adj2" fmla="val 121683"/>
            </a:avLst>
          </a:prstGeom>
          <a:solidFill>
            <a:srgbClr val="008000"/>
          </a:solidFill>
          <a:ln w="9398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539750" y="1196752"/>
            <a:ext cx="8353425" cy="0"/>
          </a:xfrm>
          <a:prstGeom prst="line">
            <a:avLst/>
          </a:prstGeom>
          <a:noFill/>
          <a:ln w="28575">
            <a:solidFill>
              <a:srgbClr val="4D4D4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7161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2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5" dur="5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0" dur="5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5" dur="500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8" dur="500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3" dur="500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42" dur="500"/>
                                        <p:tgtEl>
                                          <p:spTgt spid="23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body"/>
          </p:nvPr>
        </p:nvSpPr>
        <p:spPr>
          <a:xfrm>
            <a:off x="684213" y="1340768"/>
            <a:ext cx="7704137" cy="4319587"/>
          </a:xfrm>
          <a:ln/>
        </p:spPr>
        <p:txBody>
          <a:bodyPr anchor="t">
            <a:normAutofit fontScale="92500"/>
          </a:bodyPr>
          <a:lstStyle/>
          <a:p>
            <a:pPr algn="l">
              <a:spcBef>
                <a:spcPts val="700"/>
              </a:spcBef>
              <a:tabLst>
                <a:tab pos="35560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en-US" sz="2800" b="1" dirty="0">
                <a:solidFill>
                  <a:srgbClr val="003399"/>
                </a:solidFill>
              </a:rPr>
              <a:t>PH-inspection – practical aspects, tips</a:t>
            </a:r>
            <a:r>
              <a:rPr lang="en-GB" altLang="en-US" sz="2800" b="1" dirty="0"/>
              <a:t> </a:t>
            </a:r>
          </a:p>
          <a:p>
            <a:pPr algn="l">
              <a:spcBef>
                <a:spcPts val="700"/>
              </a:spcBef>
              <a:tabLst>
                <a:tab pos="35560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en-US" sz="2400" b="1" u="sng" dirty="0">
                <a:solidFill>
                  <a:srgbClr val="508349"/>
                </a:solidFill>
              </a:rPr>
              <a:t>Mixed commodities/lots in a consignment</a:t>
            </a:r>
            <a:r>
              <a:rPr lang="en-GB" altLang="en-US" sz="2400" b="1" dirty="0">
                <a:solidFill>
                  <a:srgbClr val="508349"/>
                </a:solidFill>
              </a:rPr>
              <a:t>:</a:t>
            </a:r>
          </a:p>
          <a:p>
            <a:pPr algn="l">
              <a:lnSpc>
                <a:spcPct val="80000"/>
              </a:lnSpc>
              <a:buFont typeface="Times New Roman" pitchFamily="18" charset="0"/>
              <a:buBlip>
                <a:blip r:embed="rId3"/>
              </a:buBlip>
              <a:tabLst>
                <a:tab pos="35560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en-US" sz="2400" dirty="0"/>
              <a:t> origin, possibility of appropriate host plants of other 	“infested” lots</a:t>
            </a:r>
          </a:p>
          <a:p>
            <a:pPr algn="l">
              <a:lnSpc>
                <a:spcPct val="80000"/>
              </a:lnSpc>
              <a:buFont typeface="Times New Roman" pitchFamily="18" charset="0"/>
              <a:buBlip>
                <a:blip r:embed="rId3"/>
              </a:buBlip>
              <a:tabLst>
                <a:tab pos="35560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en-US" sz="2400" dirty="0"/>
              <a:t> fees (several)</a:t>
            </a:r>
          </a:p>
          <a:p>
            <a:pPr algn="l">
              <a:lnSpc>
                <a:spcPct val="90000"/>
              </a:lnSpc>
              <a:buClrTx/>
              <a:buSzTx/>
              <a:buFontTx/>
              <a:buNone/>
              <a:tabLst>
                <a:tab pos="35560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GB" altLang="en-US" sz="2400" b="1" dirty="0"/>
          </a:p>
          <a:p>
            <a:pPr algn="l">
              <a:lnSpc>
                <a:spcPct val="90000"/>
              </a:lnSpc>
              <a:buClrTx/>
              <a:buSzTx/>
              <a:buFontTx/>
              <a:buNone/>
              <a:tabLst>
                <a:tab pos="35560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en-US" sz="2400" b="1" dirty="0">
                <a:solidFill>
                  <a:srgbClr val="CC0000"/>
                </a:solidFill>
              </a:rPr>
              <a:t>weak points:</a:t>
            </a:r>
          </a:p>
          <a:p>
            <a:pPr algn="l">
              <a:lnSpc>
                <a:spcPct val="90000"/>
              </a:lnSpc>
              <a:buClrTx/>
              <a:buSzTx/>
              <a:buFontTx/>
              <a:buBlip>
                <a:blip r:embed="rId3"/>
              </a:buBlip>
              <a:tabLst>
                <a:tab pos="35560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en-US" sz="2400" b="1" dirty="0">
                <a:solidFill>
                  <a:srgbClr val="CC0000"/>
                </a:solidFill>
              </a:rPr>
              <a:t> </a:t>
            </a:r>
            <a:r>
              <a:rPr lang="en-GB" altLang="en-US" sz="2200" dirty="0"/>
              <a:t>tourist traffic: luggage, souvenirs = </a:t>
            </a:r>
            <a:r>
              <a:rPr lang="en-GB" altLang="en-US" sz="2200" dirty="0" err="1"/>
              <a:t>ev</a:t>
            </a:r>
            <a:r>
              <a:rPr lang="en-GB" altLang="en-US" sz="2200" dirty="0"/>
              <a:t>. not declared</a:t>
            </a:r>
          </a:p>
          <a:p>
            <a:pPr algn="l">
              <a:lnSpc>
                <a:spcPct val="90000"/>
              </a:lnSpc>
              <a:buClrTx/>
              <a:buSzTx/>
              <a:buFontTx/>
              <a:buBlip>
                <a:blip r:embed="rId3"/>
              </a:buBlip>
              <a:tabLst>
                <a:tab pos="35560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en-US" sz="2200" dirty="0"/>
              <a:t> parcels per mail, Internet ! </a:t>
            </a:r>
          </a:p>
          <a:p>
            <a:pPr algn="l">
              <a:lnSpc>
                <a:spcPct val="90000"/>
              </a:lnSpc>
              <a:buClrTx/>
              <a:buSzTx/>
              <a:buFontTx/>
              <a:buBlip>
                <a:blip r:embed="rId3"/>
              </a:buBlip>
              <a:tabLst>
                <a:tab pos="35560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en-US" sz="2200" dirty="0"/>
              <a:t> smuggle</a:t>
            </a:r>
          </a:p>
          <a:p>
            <a:pPr algn="l">
              <a:lnSpc>
                <a:spcPct val="90000"/>
              </a:lnSpc>
              <a:buClrTx/>
              <a:buSzTx/>
              <a:buFontTx/>
              <a:buBlip>
                <a:blip r:embed="rId3"/>
              </a:buBlip>
              <a:tabLst>
                <a:tab pos="35560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en-US" sz="2200" dirty="0"/>
              <a:t> packing material</a:t>
            </a:r>
          </a:p>
          <a:p>
            <a:pPr algn="l">
              <a:lnSpc>
                <a:spcPct val="90000"/>
              </a:lnSpc>
              <a:buClrTx/>
              <a:buSzTx/>
              <a:buFontTx/>
              <a:buBlip>
                <a:blip r:embed="rId3"/>
              </a:buBlip>
              <a:tabLst>
                <a:tab pos="35560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en-US" sz="2200" dirty="0"/>
              <a:t> latent infection</a:t>
            </a:r>
          </a:p>
          <a:p>
            <a:pPr algn="l">
              <a:lnSpc>
                <a:spcPct val="90000"/>
              </a:lnSpc>
              <a:buClrTx/>
              <a:buSzTx/>
              <a:buFontTx/>
              <a:buBlip>
                <a:blip r:embed="rId3"/>
              </a:buBlip>
              <a:tabLst>
                <a:tab pos="35560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en-US" sz="2200" dirty="0"/>
              <a:t> soil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 rot="-660266">
            <a:off x="1169988" y="4977755"/>
            <a:ext cx="7974012" cy="477837"/>
          </a:xfrm>
          <a:prstGeom prst="rect">
            <a:avLst/>
          </a:prstGeom>
          <a:noFill/>
          <a:ln w="57277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GB" altLang="en-US" b="1"/>
              <a:t>Sampling can never prove that a pest is truly absent !</a:t>
            </a:r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539750" y="1268760"/>
            <a:ext cx="8353425" cy="0"/>
          </a:xfrm>
          <a:prstGeom prst="line">
            <a:avLst/>
          </a:prstGeom>
          <a:noFill/>
          <a:ln w="28575">
            <a:solidFill>
              <a:srgbClr val="4D4D4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1850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2" dur="500"/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5" dur="500"/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8" dur="500"/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3" dur="500"/>
                                        <p:tgtEl>
                                          <p:spTgt spid="276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8" dur="500"/>
                                        <p:tgtEl>
                                          <p:spTgt spid="276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3" dur="500"/>
                                        <p:tgtEl>
                                          <p:spTgt spid="276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8" dur="500"/>
                                        <p:tgtEl>
                                          <p:spTgt spid="276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43" dur="500"/>
                                        <p:tgtEl>
                                          <p:spTgt spid="276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48" dur="500"/>
                                        <p:tgtEl>
                                          <p:spTgt spid="276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53" dur="500"/>
                                        <p:tgtEl>
                                          <p:spTgt spid="276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5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2411413" y="1341438"/>
            <a:ext cx="5467350" cy="7207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z="3200" b="1">
                <a:solidFill>
                  <a:srgbClr val="508349"/>
                </a:solidFill>
              </a:rPr>
              <a:t>Checklist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23928" y="2420938"/>
            <a:ext cx="4104456" cy="2808288"/>
          </a:xfrm>
          <a:ln/>
        </p:spPr>
        <p:txBody>
          <a:bodyPr/>
          <a:lstStyle/>
          <a:p>
            <a:pPr marL="0" indent="0">
              <a:spcBef>
                <a:spcPct val="0"/>
              </a:spcBef>
              <a:buFont typeface="Wingdings" pitchFamily="2" charset="2"/>
              <a:buChar char="§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de-AT" altLang="en-US" sz="2200" dirty="0">
                <a:solidFill>
                  <a:srgbClr val="BBE0E3"/>
                </a:solidFill>
              </a:rPr>
              <a:t> </a:t>
            </a:r>
            <a:r>
              <a:rPr lang="en-GB" altLang="en-US" sz="2200" b="1" dirty="0">
                <a:solidFill>
                  <a:schemeClr val="tx1"/>
                </a:solidFill>
              </a:rPr>
              <a:t>approved BIP</a:t>
            </a:r>
          </a:p>
          <a:p>
            <a:pPr marL="0" indent="0">
              <a:spcBef>
                <a:spcPct val="0"/>
              </a:spcBef>
              <a:buFont typeface="Wingdings" pitchFamily="2" charset="2"/>
              <a:buChar char="§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en-US" sz="2200" b="1" dirty="0">
                <a:solidFill>
                  <a:schemeClr val="tx1"/>
                </a:solidFill>
              </a:rPr>
              <a:t> documentary check</a:t>
            </a:r>
          </a:p>
          <a:p>
            <a:pPr marL="0" indent="0">
              <a:spcBef>
                <a:spcPct val="0"/>
              </a:spcBef>
              <a:buFont typeface="Wingdings" pitchFamily="2" charset="2"/>
              <a:buChar char="§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en-US" sz="2200" b="1" dirty="0">
                <a:solidFill>
                  <a:schemeClr val="tx1"/>
                </a:solidFill>
              </a:rPr>
              <a:t> identity check</a:t>
            </a:r>
          </a:p>
          <a:p>
            <a:pPr marL="0" indent="0">
              <a:spcBef>
                <a:spcPct val="0"/>
              </a:spcBef>
              <a:buFont typeface="Wingdings" pitchFamily="2" charset="2"/>
              <a:buChar char="§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en-US" sz="2200" b="1" dirty="0">
                <a:solidFill>
                  <a:schemeClr val="tx1"/>
                </a:solidFill>
              </a:rPr>
              <a:t> plant health check</a:t>
            </a:r>
          </a:p>
          <a:p>
            <a:pPr marL="0" indent="0">
              <a:spcBef>
                <a:spcPct val="0"/>
              </a:spcBef>
              <a:buFont typeface="Wingdings" pitchFamily="2" charset="2"/>
              <a:buChar char="§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en-US" sz="2200" b="1" dirty="0">
                <a:solidFill>
                  <a:schemeClr val="tx1"/>
                </a:solidFill>
              </a:rPr>
              <a:t> e.g. laboratory sample</a:t>
            </a:r>
          </a:p>
          <a:p>
            <a:pPr marL="0" indent="0">
              <a:spcBef>
                <a:spcPct val="0"/>
              </a:spcBef>
              <a:buFont typeface="Wingdings" pitchFamily="2" charset="2"/>
              <a:buChar char="§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en-US" sz="2200" b="1" dirty="0">
                <a:solidFill>
                  <a:schemeClr val="tx1"/>
                </a:solidFill>
              </a:rPr>
              <a:t> fees</a:t>
            </a:r>
          </a:p>
          <a:p>
            <a:pPr marL="0" indent="0">
              <a:spcBef>
                <a:spcPct val="0"/>
              </a:spcBef>
              <a:buFont typeface="Wingdings" pitchFamily="2" charset="2"/>
              <a:buChar char="§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en-US" sz="2200" b="1" dirty="0">
                <a:solidFill>
                  <a:schemeClr val="tx1"/>
                </a:solidFill>
              </a:rPr>
              <a:t> release or notification</a:t>
            </a:r>
          </a:p>
          <a:p>
            <a:pPr marL="0" indent="0">
              <a:spcBef>
                <a:spcPct val="0"/>
              </a:spcBef>
              <a:buFont typeface="Wingdings" pitchFamily="2" charset="2"/>
              <a:buChar char="§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en-US" sz="2200" b="1" dirty="0">
                <a:solidFill>
                  <a:schemeClr val="tx1"/>
                </a:solidFill>
              </a:rPr>
              <a:t> documentation/report</a:t>
            </a: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3276600" y="2420938"/>
            <a:ext cx="487363" cy="2906712"/>
          </a:xfrm>
          <a:prstGeom prst="downArrow">
            <a:avLst>
              <a:gd name="adj1" fmla="val 50000"/>
              <a:gd name="adj2" fmla="val 149104"/>
            </a:avLst>
          </a:prstGeom>
          <a:solidFill>
            <a:srgbClr val="008000"/>
          </a:solidFill>
          <a:ln w="9398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539750" y="1412875"/>
            <a:ext cx="8353425" cy="0"/>
          </a:xfrm>
          <a:prstGeom prst="line">
            <a:avLst/>
          </a:prstGeom>
          <a:noFill/>
          <a:ln w="28575">
            <a:solidFill>
              <a:srgbClr val="4D4D4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9320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2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7" dur="5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2" dur="5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7" dur="500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0" dur="500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5" dur="500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40" dur="500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45" dur="500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 additive="repl">
                                        <p:cTn id="49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body"/>
          </p:nvPr>
        </p:nvSpPr>
        <p:spPr>
          <a:xfrm>
            <a:off x="684213" y="1700213"/>
            <a:ext cx="7559675" cy="4105275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398">
                <a:solidFill>
                  <a:srgbClr val="CC78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pPr marL="342900" indent="-342900" algn="l" eaLnBrk="0" hangingPunct="0">
              <a:lnSpc>
                <a:spcPct val="80000"/>
              </a:lnSpc>
              <a:spcBef>
                <a:spcPct val="20000"/>
              </a:spcBef>
              <a:buClrTx/>
              <a:buSz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en-US" sz="2800" b="1">
                <a:solidFill>
                  <a:srgbClr val="66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INDEX</a:t>
            </a:r>
          </a:p>
          <a:p>
            <a:pPr marL="342900" indent="-342900" algn="l" eaLnBrk="0" hangingPunct="0">
              <a:lnSpc>
                <a:spcPct val="80000"/>
              </a:lnSpc>
              <a:spcBef>
                <a:spcPct val="20000"/>
              </a:spcBef>
              <a:buClrTx/>
              <a:buSz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en-US" sz="1200" b="1">
              <a:solidFill>
                <a:srgbClr val="66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 algn="l" eaLnBrk="0" hangingPunct="0">
              <a:lnSpc>
                <a:spcPct val="80000"/>
              </a:lnSpc>
              <a:spcAft>
                <a:spcPct val="20000"/>
              </a:spcAft>
              <a:buClrTx/>
              <a:buSz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en-US" sz="2400" b="1">
                <a:solidFill>
                  <a:srgbClr val="66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Basic requirements for import inspection	</a:t>
            </a:r>
          </a:p>
          <a:p>
            <a:pPr marL="342900" indent="-342900" algn="l">
              <a:lnSpc>
                <a:spcPct val="80000"/>
              </a:lnSpc>
              <a:spcAft>
                <a:spcPct val="20000"/>
              </a:spcAft>
              <a:buFont typeface="Times New Roman" pitchFamily="18" charset="0"/>
              <a:buBlip>
                <a:blip r:embed="rId3"/>
              </a:buBlip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en-US" sz="2000" b="1">
                <a:solidFill>
                  <a:srgbClr val="003399"/>
                </a:solidFill>
              </a:rPr>
              <a:t>Document checks </a:t>
            </a:r>
          </a:p>
          <a:p>
            <a:pPr marL="342900" indent="-342900" algn="l">
              <a:lnSpc>
                <a:spcPct val="80000"/>
              </a:lnSpc>
              <a:buFont typeface="Times New Roman" pitchFamily="18" charset="0"/>
              <a:buBlip>
                <a:blip r:embed="rId3"/>
              </a:buBlip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en-US" sz="2000" b="1">
                <a:solidFill>
                  <a:srgbClr val="003399"/>
                </a:solidFill>
              </a:rPr>
              <a:t>Identity checks</a:t>
            </a:r>
            <a:r>
              <a:rPr lang="en-GB" altLang="en-US" sz="2000">
                <a:solidFill>
                  <a:srgbClr val="003399"/>
                </a:solidFill>
              </a:rPr>
              <a:t> </a:t>
            </a:r>
          </a:p>
          <a:p>
            <a:pPr marL="342900" indent="-342900" algn="l">
              <a:lnSpc>
                <a:spcPct val="80000"/>
              </a:lnSpc>
              <a:buFont typeface="Times New Roman" pitchFamily="18" charset="0"/>
              <a:buBlip>
                <a:blip r:embed="rId3"/>
              </a:buBlip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en-US" sz="2000" b="1">
                <a:solidFill>
                  <a:srgbClr val="003399"/>
                </a:solidFill>
              </a:rPr>
              <a:t>Practical aspects of physical (plant health) inspection</a:t>
            </a:r>
          </a:p>
          <a:p>
            <a:pPr marL="342900" indent="-342900" algn="l">
              <a:lnSpc>
                <a:spcPct val="8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en-US" sz="1000">
              <a:solidFill>
                <a:srgbClr val="003399"/>
              </a:solidFill>
            </a:endParaRPr>
          </a:p>
          <a:p>
            <a:pPr marL="342900" indent="-342900" algn="l">
              <a:lnSpc>
                <a:spcPct val="8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en-US" sz="2400" b="1">
                <a:solidFill>
                  <a:srgbClr val="66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Reduced frequency of inspection</a:t>
            </a:r>
          </a:p>
          <a:p>
            <a:pPr marL="342900" indent="-342900" algn="l">
              <a:lnSpc>
                <a:spcPct val="80000"/>
              </a:lnSpc>
              <a:spcAft>
                <a:spcPct val="20000"/>
              </a:spcAft>
              <a:buFont typeface="Times New Roman" pitchFamily="18" charset="0"/>
              <a:buBlip>
                <a:blip r:embed="rId3"/>
              </a:buBlip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en-US" sz="2000" b="1">
                <a:solidFill>
                  <a:srgbClr val="003399"/>
                </a:solidFill>
              </a:rPr>
              <a:t>What is eligible</a:t>
            </a:r>
          </a:p>
          <a:p>
            <a:pPr marL="342900" indent="-342900" algn="l">
              <a:lnSpc>
                <a:spcPct val="80000"/>
              </a:lnSpc>
              <a:buFont typeface="Times New Roman" pitchFamily="18" charset="0"/>
              <a:buBlip>
                <a:blip r:embed="rId3"/>
              </a:buBlip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en-US" sz="2000" b="1">
                <a:solidFill>
                  <a:srgbClr val="003399"/>
                </a:solidFill>
              </a:rPr>
              <a:t>Examples of reduced frequency inspections</a:t>
            </a:r>
            <a:endParaRPr lang="en-GB" altLang="en-US" sz="1000" b="1">
              <a:solidFill>
                <a:srgbClr val="003399"/>
              </a:solidFill>
            </a:endParaRPr>
          </a:p>
          <a:p>
            <a:pPr marL="342900" indent="-342900" algn="l">
              <a:lnSpc>
                <a:spcPct val="80000"/>
              </a:lnSpc>
              <a:spcBef>
                <a:spcPts val="700"/>
              </a:spcBef>
              <a:spcAft>
                <a:spcPts val="700"/>
              </a:spcAft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en-US" sz="2400" b="1">
                <a:solidFill>
                  <a:srgbClr val="66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Inspection away from point of entry</a:t>
            </a:r>
          </a:p>
          <a:p>
            <a:pPr marL="342900" indent="-342900" algn="l">
              <a:lnSpc>
                <a:spcPct val="80000"/>
              </a:lnSpc>
              <a:spcAft>
                <a:spcPct val="20000"/>
              </a:spcAft>
              <a:buFont typeface="Times New Roman" pitchFamily="18" charset="0"/>
              <a:buBlip>
                <a:blip r:embed="rId3"/>
              </a:buBlip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en-US" sz="2000" b="1">
                <a:solidFill>
                  <a:srgbClr val="003399"/>
                </a:solidFill>
              </a:rPr>
              <a:t>Place of destination</a:t>
            </a:r>
          </a:p>
          <a:p>
            <a:pPr marL="342900" indent="-342900" algn="l">
              <a:lnSpc>
                <a:spcPct val="80000"/>
              </a:lnSpc>
              <a:buFont typeface="Times New Roman" pitchFamily="18" charset="0"/>
              <a:buBlip>
                <a:blip r:embed="rId3"/>
              </a:buBlip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en-US" sz="2000" b="1">
                <a:solidFill>
                  <a:srgbClr val="003399"/>
                </a:solidFill>
              </a:rPr>
              <a:t>Plant health movement document</a:t>
            </a:r>
            <a:endParaRPr lang="en-GB" altLang="en-US" sz="2800" b="1">
              <a:solidFill>
                <a:srgbClr val="66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539750" y="1412875"/>
            <a:ext cx="8353425" cy="0"/>
          </a:xfrm>
          <a:prstGeom prst="line">
            <a:avLst/>
          </a:prstGeom>
          <a:noFill/>
          <a:ln w="28575">
            <a:solidFill>
              <a:srgbClr val="4D4D4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046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1" dur="500"/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4" dur="500"/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7" dur="500"/>
                                        <p:tgtEl>
                                          <p:spTgt spid="6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0" dur="500"/>
                                        <p:tgtEl>
                                          <p:spTgt spid="6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5" dur="500"/>
                                        <p:tgtEl>
                                          <p:spTgt spid="61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8" dur="500"/>
                                        <p:tgtEl>
                                          <p:spTgt spid="61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1" dur="500"/>
                                        <p:tgtEl>
                                          <p:spTgt spid="61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6" dur="500"/>
                                        <p:tgtEl>
                                          <p:spTgt spid="61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9" dur="500"/>
                                        <p:tgtEl>
                                          <p:spTgt spid="614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42" dur="500"/>
                                        <p:tgtEl>
                                          <p:spTgt spid="61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349500"/>
            <a:ext cx="7489825" cy="1366838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 altLang="en-US" b="1">
                <a:solidFill>
                  <a:srgbClr val="66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Reduced frequency inspection</a:t>
            </a:r>
          </a:p>
        </p:txBody>
      </p:sp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755650" y="4868863"/>
            <a:ext cx="7632700" cy="99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Aft>
                <a:spcPct val="10000"/>
              </a:spcAft>
            </a:pPr>
            <a:r>
              <a:rPr lang="en-GB" altLang="en-US" sz="1800" b="1">
                <a:solidFill>
                  <a:srgbClr val="66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Legal base: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1800" i="1"/>
              <a:t>Dir. 2000/29/EG, Art. 13a) 2. 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1800" i="1"/>
              <a:t>Comm. Regulation (EC) No. 1756/2004 – detailed conditions 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1800" i="1"/>
              <a:t>for type and level of reduction of plant health checks</a:t>
            </a:r>
          </a:p>
        </p:txBody>
      </p:sp>
      <p:sp>
        <p:nvSpPr>
          <p:cNvPr id="107525" name="Line 5"/>
          <p:cNvSpPr>
            <a:spLocks noChangeShapeType="1"/>
          </p:cNvSpPr>
          <p:nvPr/>
        </p:nvSpPr>
        <p:spPr bwMode="auto">
          <a:xfrm>
            <a:off x="539750" y="1412875"/>
            <a:ext cx="8353425" cy="0"/>
          </a:xfrm>
          <a:prstGeom prst="line">
            <a:avLst/>
          </a:prstGeom>
          <a:noFill/>
          <a:ln w="28575">
            <a:solidFill>
              <a:srgbClr val="4D4D4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47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557338"/>
            <a:ext cx="7770812" cy="4233862"/>
          </a:xfrm>
        </p:spPr>
        <p:txBody>
          <a:bodyPr/>
          <a:lstStyle/>
          <a:p>
            <a:pPr marL="0" indent="0" algn="r">
              <a:buNone/>
              <a:tabLst>
                <a:tab pos="355600" algn="l"/>
              </a:tabLst>
            </a:pPr>
            <a:r>
              <a:rPr lang="en-GB" altLang="en-US" sz="18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Reduced frequency inspection</a:t>
            </a:r>
          </a:p>
          <a:p>
            <a:pPr marL="0" indent="0">
              <a:tabLst>
                <a:tab pos="355600" algn="l"/>
              </a:tabLst>
            </a:pPr>
            <a:endParaRPr lang="en-GB" altLang="en-US" sz="2400" dirty="0"/>
          </a:p>
          <a:p>
            <a:pPr marL="0" indent="0">
              <a:buNone/>
              <a:tabLst>
                <a:tab pos="355600" algn="l"/>
              </a:tabLst>
            </a:pPr>
            <a:r>
              <a:rPr lang="en-GB" altLang="en-US" sz="2800" b="1" dirty="0"/>
              <a:t>Specifies the detailed conditions for the evidence required and the criteria for the type and level of the </a:t>
            </a:r>
            <a:r>
              <a:rPr lang="en-GB" altLang="en-US" sz="2800" b="1" dirty="0">
                <a:solidFill>
                  <a:srgbClr val="CC0000"/>
                </a:solidFill>
              </a:rPr>
              <a:t>reduction of the plant health checks</a:t>
            </a:r>
          </a:p>
          <a:p>
            <a:pPr marL="0" indent="0">
              <a:buNone/>
              <a:tabLst>
                <a:tab pos="355600" algn="l"/>
              </a:tabLst>
            </a:pPr>
            <a:r>
              <a:rPr lang="en-GB" altLang="en-US" sz="2800" b="1" dirty="0"/>
              <a:t>= </a:t>
            </a:r>
            <a:r>
              <a:rPr lang="en-GB" altLang="en-US" sz="2800" b="1" dirty="0">
                <a:solidFill>
                  <a:srgbClr val="CC0000"/>
                </a:solidFill>
              </a:rPr>
              <a:t>minimum percentage</a:t>
            </a:r>
            <a:r>
              <a:rPr lang="en-GB" altLang="en-US" sz="2800" b="1" dirty="0"/>
              <a:t> of consignment to inspect</a:t>
            </a:r>
            <a:r>
              <a:rPr lang="en-GB" altLang="en-US" sz="2800" dirty="0"/>
              <a:t> (10, 20, … 50, 75 %)</a:t>
            </a:r>
          </a:p>
        </p:txBody>
      </p:sp>
      <p:sp>
        <p:nvSpPr>
          <p:cNvPr id="155652" name="Line 4"/>
          <p:cNvSpPr>
            <a:spLocks noChangeShapeType="1"/>
          </p:cNvSpPr>
          <p:nvPr/>
        </p:nvSpPr>
        <p:spPr bwMode="auto">
          <a:xfrm>
            <a:off x="539750" y="1412875"/>
            <a:ext cx="8353425" cy="0"/>
          </a:xfrm>
          <a:prstGeom prst="line">
            <a:avLst/>
          </a:prstGeom>
          <a:noFill/>
          <a:ln w="28575">
            <a:solidFill>
              <a:srgbClr val="4D4D4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2235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1700213"/>
            <a:ext cx="8642101" cy="3382962"/>
          </a:xfrm>
          <a:ln/>
        </p:spPr>
        <p:txBody>
          <a:bodyPr/>
          <a:lstStyle/>
          <a:p>
            <a:pPr marL="341313" indent="-341313">
              <a:spcBef>
                <a:spcPts val="700"/>
              </a:spcBef>
              <a:buFont typeface="Arial" pitchFamily="34" charset="0"/>
              <a:buNone/>
              <a:tabLst>
                <a:tab pos="3594100" algn="l"/>
                <a:tab pos="4572000" algn="l"/>
                <a:tab pos="6096000" algn="l"/>
                <a:tab pos="9140825" algn="l"/>
                <a:tab pos="10055225" algn="l"/>
              </a:tabLst>
            </a:pPr>
            <a:r>
              <a:rPr lang="en-GB" altLang="en-US" b="1" dirty="0">
                <a:solidFill>
                  <a:srgbClr val="CC0000"/>
                </a:solidFill>
              </a:rPr>
              <a:t>Not eligible: </a:t>
            </a:r>
          </a:p>
          <a:p>
            <a:pPr marL="341313" indent="-341313">
              <a:spcBef>
                <a:spcPts val="700"/>
              </a:spcBef>
              <a:buFont typeface="Arial" pitchFamily="34" charset="0"/>
              <a:buChar char="•"/>
              <a:tabLst>
                <a:tab pos="3594100" algn="l"/>
                <a:tab pos="4572000" algn="l"/>
                <a:tab pos="6096000" algn="l"/>
                <a:tab pos="9140825" algn="l"/>
                <a:tab pos="10055225" algn="l"/>
              </a:tabLst>
            </a:pPr>
            <a:endParaRPr lang="en-GB" altLang="en-US" b="1" dirty="0">
              <a:solidFill>
                <a:srgbClr val="CC0000"/>
              </a:solidFill>
            </a:endParaRPr>
          </a:p>
          <a:p>
            <a:pPr marL="341313" indent="-341313">
              <a:spcBef>
                <a:spcPts val="700"/>
              </a:spcBef>
              <a:buSzTx/>
              <a:buFont typeface="Arial" pitchFamily="34" charset="0"/>
              <a:buBlip>
                <a:blip r:embed="rId3"/>
              </a:buBlip>
              <a:tabLst>
                <a:tab pos="3594100" algn="l"/>
                <a:tab pos="4572000" algn="l"/>
                <a:tab pos="6365875" algn="l"/>
                <a:tab pos="9140825" algn="l"/>
                <a:tab pos="10055225" algn="l"/>
              </a:tabLst>
            </a:pPr>
            <a:r>
              <a:rPr lang="en-GB" altLang="en-US" sz="2800" dirty="0"/>
              <a:t>Plants, intended for planting 	</a:t>
            </a:r>
            <a:r>
              <a:rPr lang="en-GB" altLang="en-US" sz="2800" b="1" dirty="0">
                <a:solidFill>
                  <a:srgbClr val="CC0000"/>
                </a:solidFill>
              </a:rPr>
              <a:t>high risk</a:t>
            </a:r>
          </a:p>
          <a:p>
            <a:pPr marL="341313" indent="-341313">
              <a:spcBef>
                <a:spcPts val="700"/>
              </a:spcBef>
              <a:buClrTx/>
              <a:buSzTx/>
              <a:buFontTx/>
              <a:buBlip>
                <a:blip r:embed="rId3"/>
              </a:buBlip>
              <a:tabLst>
                <a:tab pos="3594100" algn="l"/>
                <a:tab pos="4572000" algn="l"/>
                <a:tab pos="6096000" algn="l"/>
                <a:tab pos="9140825" algn="l"/>
                <a:tab pos="10055225" algn="l"/>
              </a:tabLst>
            </a:pPr>
            <a:endParaRPr lang="en-GB" altLang="en-US" sz="2800" dirty="0"/>
          </a:p>
          <a:p>
            <a:pPr marL="341313" indent="-341313">
              <a:spcBef>
                <a:spcPts val="700"/>
              </a:spcBef>
              <a:buSzTx/>
              <a:buFont typeface="Arial" pitchFamily="34" charset="0"/>
              <a:buBlip>
                <a:blip r:embed="rId3"/>
              </a:buBlip>
              <a:tabLst>
                <a:tab pos="3594100" algn="l"/>
                <a:tab pos="4572000" algn="l"/>
                <a:tab pos="6096000" algn="l"/>
                <a:tab pos="9140825" algn="l"/>
                <a:tab pos="10055225" algn="l"/>
              </a:tabLst>
            </a:pPr>
            <a:r>
              <a:rPr lang="en-GB" altLang="en-US" sz="2800" dirty="0"/>
              <a:t>Derogations 	</a:t>
            </a:r>
            <a:r>
              <a:rPr lang="en-GB" altLang="en-US" sz="2800" b="1" dirty="0">
                <a:solidFill>
                  <a:srgbClr val="CC0000"/>
                </a:solidFill>
              </a:rPr>
              <a:t>special conditions</a:t>
            </a:r>
          </a:p>
        </p:txBody>
      </p:sp>
      <p:sp>
        <p:nvSpPr>
          <p:cNvPr id="28683" name="AutoShape 11"/>
          <p:cNvSpPr>
            <a:spLocks noChangeArrowheads="1"/>
          </p:cNvSpPr>
          <p:nvPr/>
        </p:nvSpPr>
        <p:spPr bwMode="auto">
          <a:xfrm>
            <a:off x="5940152" y="2636912"/>
            <a:ext cx="855662" cy="230187"/>
          </a:xfrm>
          <a:prstGeom prst="rightArrow">
            <a:avLst>
              <a:gd name="adj1" fmla="val 50000"/>
              <a:gd name="adj2" fmla="val 92931"/>
            </a:avLst>
          </a:prstGeom>
          <a:solidFill>
            <a:srgbClr val="008000"/>
          </a:solidFill>
          <a:ln w="9398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4" name="AutoShape 12"/>
          <p:cNvSpPr>
            <a:spLocks noChangeArrowheads="1"/>
          </p:cNvSpPr>
          <p:nvPr/>
        </p:nvSpPr>
        <p:spPr bwMode="auto">
          <a:xfrm>
            <a:off x="3059832" y="3645024"/>
            <a:ext cx="855663" cy="230188"/>
          </a:xfrm>
          <a:prstGeom prst="rightArrow">
            <a:avLst>
              <a:gd name="adj1" fmla="val 50000"/>
              <a:gd name="adj2" fmla="val 92931"/>
            </a:avLst>
          </a:prstGeom>
          <a:solidFill>
            <a:srgbClr val="008000"/>
          </a:solidFill>
          <a:ln w="9398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539750" y="1412875"/>
            <a:ext cx="8353425" cy="0"/>
          </a:xfrm>
          <a:prstGeom prst="line">
            <a:avLst/>
          </a:prstGeom>
          <a:noFill/>
          <a:ln w="28575">
            <a:solidFill>
              <a:srgbClr val="4D4D4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5747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2" dur="500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6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1" dur="500"/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5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3" grpId="0" animBg="1"/>
      <p:bldP spid="2868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611188" y="1268760"/>
            <a:ext cx="8208962" cy="537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55600" indent="-355600">
              <a:tabLst>
                <a:tab pos="723900" algn="l"/>
                <a:tab pos="1257300" algn="l"/>
                <a:tab pos="1524000" algn="l"/>
                <a:tab pos="1879600" algn="l"/>
                <a:tab pos="26035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1pPr>
            <a:lvl2pPr marL="1085850" indent="-284163">
              <a:tabLst>
                <a:tab pos="723900" algn="l"/>
                <a:tab pos="1257300" algn="l"/>
                <a:tab pos="1524000" algn="l"/>
                <a:tab pos="1879600" algn="l"/>
                <a:tab pos="26035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2pPr>
            <a:lvl3pPr marL="1493838">
              <a:tabLst>
                <a:tab pos="723900" algn="l"/>
                <a:tab pos="1257300" algn="l"/>
                <a:tab pos="1524000" algn="l"/>
                <a:tab pos="1879600" algn="l"/>
                <a:tab pos="26035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3pPr>
            <a:lvl4pPr marL="1901825">
              <a:tabLst>
                <a:tab pos="723900" algn="l"/>
                <a:tab pos="1257300" algn="l"/>
                <a:tab pos="1524000" algn="l"/>
                <a:tab pos="1879600" algn="l"/>
                <a:tab pos="26035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4pPr>
            <a:lvl5pPr marL="2309813">
              <a:tabLst>
                <a:tab pos="723900" algn="l"/>
                <a:tab pos="1257300" algn="l"/>
                <a:tab pos="1524000" algn="l"/>
                <a:tab pos="1879600" algn="l"/>
                <a:tab pos="26035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5pPr>
            <a:lvl6pPr marL="2767013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257300" algn="l"/>
                <a:tab pos="1524000" algn="l"/>
                <a:tab pos="1879600" algn="l"/>
                <a:tab pos="26035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6pPr>
            <a:lvl7pPr marL="3224213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257300" algn="l"/>
                <a:tab pos="1524000" algn="l"/>
                <a:tab pos="1879600" algn="l"/>
                <a:tab pos="26035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7pPr>
            <a:lvl8pPr marL="3681413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257300" algn="l"/>
                <a:tab pos="1524000" algn="l"/>
                <a:tab pos="1879600" algn="l"/>
                <a:tab pos="26035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8pPr>
            <a:lvl9pPr marL="4138613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257300" algn="l"/>
                <a:tab pos="1524000" algn="l"/>
                <a:tab pos="1879600" algn="l"/>
                <a:tab pos="26035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800"/>
              </a:spcBef>
            </a:pPr>
            <a:r>
              <a:rPr lang="en-GB" altLang="en-US" sz="2800" b="1" dirty="0">
                <a:solidFill>
                  <a:srgbClr val="003399"/>
                </a:solidFill>
              </a:rPr>
              <a:t>Eligible:  2009/2010</a:t>
            </a:r>
          </a:p>
          <a:p>
            <a:pPr eaLnBrk="1" hangingPunct="1">
              <a:lnSpc>
                <a:spcPct val="80000"/>
              </a:lnSpc>
              <a:spcBef>
                <a:spcPts val="800"/>
              </a:spcBef>
            </a:pPr>
            <a:r>
              <a:rPr lang="en-GB" altLang="en-US" b="1" dirty="0">
                <a:solidFill>
                  <a:srgbClr val="508349"/>
                </a:solidFill>
              </a:rPr>
              <a:t>Cut flowers:</a:t>
            </a:r>
          </a:p>
          <a:p>
            <a:pPr eaLnBrk="1" hangingPunct="1">
              <a:lnSpc>
                <a:spcPct val="80000"/>
              </a:lnSpc>
              <a:buClr>
                <a:srgbClr val="508349"/>
              </a:buClr>
              <a:buFont typeface="Wingdings" pitchFamily="2" charset="2"/>
              <a:buChar char="Ø"/>
            </a:pPr>
            <a:r>
              <a:rPr lang="en-GB" altLang="en-US" sz="1800" i="1" dirty="0"/>
              <a:t>Aster:</a:t>
            </a:r>
            <a:r>
              <a:rPr lang="en-GB" altLang="en-US" sz="1800" dirty="0"/>
              <a:t> 		Zimbabwe</a:t>
            </a:r>
          </a:p>
          <a:p>
            <a:pPr eaLnBrk="1" hangingPunct="1">
              <a:lnSpc>
                <a:spcPct val="80000"/>
              </a:lnSpc>
              <a:buClr>
                <a:srgbClr val="508349"/>
              </a:buClr>
              <a:buFont typeface="Wingdings" pitchFamily="2" charset="2"/>
              <a:buChar char="Ø"/>
            </a:pPr>
            <a:r>
              <a:rPr lang="en-GB" altLang="en-US" sz="1800" i="1" dirty="0"/>
              <a:t>Dianthus:</a:t>
            </a:r>
            <a:r>
              <a:rPr lang="en-GB" altLang="en-US" sz="1800" dirty="0"/>
              <a:t> 	Colombia, Ecuador, Kenya, Turkey</a:t>
            </a:r>
          </a:p>
          <a:p>
            <a:pPr eaLnBrk="1" hangingPunct="1">
              <a:lnSpc>
                <a:spcPct val="80000"/>
              </a:lnSpc>
              <a:buClr>
                <a:srgbClr val="508349"/>
              </a:buClr>
              <a:buFont typeface="Wingdings" pitchFamily="2" charset="2"/>
              <a:buChar char="Ø"/>
            </a:pPr>
            <a:r>
              <a:rPr lang="en-GB" altLang="en-US" sz="1800" i="1" dirty="0"/>
              <a:t>Rosa:</a:t>
            </a:r>
            <a:r>
              <a:rPr lang="en-GB" altLang="en-US" sz="1800" dirty="0"/>
              <a:t> 		Colombia, Ecuador, Ethiopia, Israel, Kenya, Tanzania, 			Uganda, Zambia</a:t>
            </a:r>
          </a:p>
          <a:p>
            <a:pPr eaLnBrk="1" hangingPunct="1">
              <a:lnSpc>
                <a:spcPct val="80000"/>
              </a:lnSpc>
              <a:spcBef>
                <a:spcPts val="800"/>
              </a:spcBef>
              <a:buClr>
                <a:srgbClr val="508349"/>
              </a:buClr>
              <a:buFont typeface="Wingdings" pitchFamily="2" charset="2"/>
              <a:buNone/>
            </a:pPr>
            <a:r>
              <a:rPr lang="en-GB" altLang="en-US" b="1" dirty="0">
                <a:solidFill>
                  <a:srgbClr val="508349"/>
                </a:solidFill>
              </a:rPr>
              <a:t>Fruits:</a:t>
            </a:r>
          </a:p>
          <a:p>
            <a:pPr eaLnBrk="1" hangingPunct="1">
              <a:lnSpc>
                <a:spcPct val="80000"/>
              </a:lnSpc>
              <a:buClr>
                <a:srgbClr val="508349"/>
              </a:buClr>
              <a:buFont typeface="Wingdings" pitchFamily="2" charset="2"/>
              <a:buChar char="Ø"/>
            </a:pPr>
            <a:r>
              <a:rPr lang="en-GB" altLang="en-US" sz="1800" i="1" dirty="0" err="1"/>
              <a:t>Malus</a:t>
            </a:r>
            <a:r>
              <a:rPr lang="en-GB" altLang="en-US" sz="1800" i="1" dirty="0"/>
              <a:t>:</a:t>
            </a:r>
            <a:r>
              <a:rPr lang="en-GB" altLang="en-US" sz="1800" dirty="0"/>
              <a:t> 		Argentina, Brazil, Chile, China, New Zealand, South Africa, USA</a:t>
            </a:r>
          </a:p>
          <a:p>
            <a:pPr eaLnBrk="1" hangingPunct="1">
              <a:lnSpc>
                <a:spcPct val="80000"/>
              </a:lnSpc>
              <a:buClr>
                <a:srgbClr val="508349"/>
              </a:buClr>
              <a:buFont typeface="Wingdings" pitchFamily="2" charset="2"/>
              <a:buChar char="Ø"/>
            </a:pPr>
            <a:r>
              <a:rPr lang="en-GB" altLang="en-US" sz="1800" i="1" dirty="0" err="1"/>
              <a:t>Mangifera</a:t>
            </a:r>
            <a:r>
              <a:rPr lang="en-GB" altLang="en-US" sz="1800" i="1" dirty="0"/>
              <a:t>:</a:t>
            </a:r>
            <a:r>
              <a:rPr lang="en-GB" altLang="en-US" sz="1800" dirty="0"/>
              <a:t> 	Brazil, Peru</a:t>
            </a:r>
          </a:p>
          <a:p>
            <a:pPr eaLnBrk="1" hangingPunct="1">
              <a:lnSpc>
                <a:spcPct val="80000"/>
              </a:lnSpc>
              <a:buClr>
                <a:srgbClr val="508349"/>
              </a:buClr>
              <a:buFont typeface="Wingdings" pitchFamily="2" charset="2"/>
              <a:buChar char="Ø"/>
            </a:pPr>
            <a:r>
              <a:rPr lang="en-GB" altLang="en-US" sz="1800" i="1" dirty="0" err="1"/>
              <a:t>Passiflora</a:t>
            </a:r>
            <a:r>
              <a:rPr lang="en-GB" altLang="en-US" sz="1800" i="1" dirty="0"/>
              <a:t>:</a:t>
            </a:r>
            <a:r>
              <a:rPr lang="en-GB" altLang="en-US" sz="1800" dirty="0"/>
              <a:t> 	Colombia, Kenya, South Africa, Zimbabwe</a:t>
            </a:r>
          </a:p>
          <a:p>
            <a:pPr eaLnBrk="1" hangingPunct="1">
              <a:lnSpc>
                <a:spcPct val="80000"/>
              </a:lnSpc>
              <a:buClr>
                <a:srgbClr val="508349"/>
              </a:buClr>
              <a:buFont typeface="Wingdings" pitchFamily="2" charset="2"/>
              <a:buChar char="Ø"/>
            </a:pPr>
            <a:r>
              <a:rPr lang="en-GB" altLang="en-US" sz="1800" i="1" dirty="0" err="1"/>
              <a:t>Prunus</a:t>
            </a:r>
            <a:r>
              <a:rPr lang="en-GB" altLang="en-US" sz="1800" i="1" dirty="0"/>
              <a:t>:</a:t>
            </a:r>
            <a:r>
              <a:rPr lang="en-GB" altLang="en-US" sz="1800" dirty="0"/>
              <a:t> 		Argentina, Chile, South Africa, Turkey, USA</a:t>
            </a:r>
          </a:p>
          <a:p>
            <a:pPr eaLnBrk="1" hangingPunct="1">
              <a:lnSpc>
                <a:spcPct val="80000"/>
              </a:lnSpc>
              <a:buClr>
                <a:srgbClr val="508349"/>
              </a:buClr>
              <a:buFont typeface="Wingdings" pitchFamily="2" charset="2"/>
              <a:buChar char="Ø"/>
            </a:pPr>
            <a:r>
              <a:rPr lang="en-GB" altLang="en-US" sz="1800" i="1" dirty="0" err="1"/>
              <a:t>Pyrus</a:t>
            </a:r>
            <a:r>
              <a:rPr lang="en-GB" altLang="en-US" sz="1800" i="1" dirty="0"/>
              <a:t>:</a:t>
            </a:r>
            <a:r>
              <a:rPr lang="en-GB" altLang="en-US" sz="1800" dirty="0"/>
              <a:t> 		Argentina, Chile, China, South Africa</a:t>
            </a:r>
          </a:p>
          <a:p>
            <a:pPr eaLnBrk="1" hangingPunct="1">
              <a:lnSpc>
                <a:spcPct val="80000"/>
              </a:lnSpc>
              <a:buClr>
                <a:srgbClr val="508349"/>
              </a:buClr>
              <a:buFont typeface="Wingdings" pitchFamily="2" charset="2"/>
              <a:buChar char="Ø"/>
            </a:pPr>
            <a:r>
              <a:rPr lang="en-GB" altLang="en-US" sz="1800" i="1" dirty="0"/>
              <a:t>Citrus:</a:t>
            </a:r>
            <a:r>
              <a:rPr lang="en-GB" altLang="en-US" sz="1800" dirty="0"/>
              <a:t> 		Egypt, Honduras, Israel, Mexico, Morocco, Peru, Turkey, </a:t>
            </a:r>
          </a:p>
          <a:p>
            <a:pPr eaLnBrk="1" hangingPunct="1">
              <a:lnSpc>
                <a:spcPct val="80000"/>
              </a:lnSpc>
              <a:buClr>
                <a:srgbClr val="508349"/>
              </a:buClr>
              <a:buFont typeface="Wingdings" pitchFamily="2" charset="2"/>
              <a:buNone/>
            </a:pPr>
            <a:r>
              <a:rPr lang="en-GB" altLang="en-US" sz="1800" dirty="0"/>
              <a:t>				Uruguay, USA</a:t>
            </a:r>
          </a:p>
          <a:p>
            <a:pPr eaLnBrk="1" hangingPunct="1">
              <a:lnSpc>
                <a:spcPct val="80000"/>
              </a:lnSpc>
              <a:spcBef>
                <a:spcPts val="800"/>
              </a:spcBef>
              <a:buClr>
                <a:srgbClr val="508349"/>
              </a:buClr>
              <a:buFont typeface="Wingdings" pitchFamily="2" charset="2"/>
              <a:buNone/>
            </a:pPr>
            <a:r>
              <a:rPr lang="en-GB" altLang="en-US" b="1" dirty="0">
                <a:solidFill>
                  <a:srgbClr val="508349"/>
                </a:solidFill>
              </a:rPr>
              <a:t>Vegetables:</a:t>
            </a:r>
            <a:endParaRPr lang="en-GB" altLang="en-US" sz="2000" dirty="0">
              <a:solidFill>
                <a:srgbClr val="508349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508349"/>
              </a:buClr>
              <a:buFont typeface="Wingdings" pitchFamily="2" charset="2"/>
              <a:buChar char="Ø"/>
            </a:pPr>
            <a:r>
              <a:rPr lang="en-GB" altLang="en-US" sz="1800" i="1" dirty="0" err="1"/>
              <a:t>Solanum</a:t>
            </a:r>
            <a:r>
              <a:rPr lang="en-GB" altLang="en-US" sz="1800" i="1" dirty="0"/>
              <a:t> </a:t>
            </a:r>
            <a:r>
              <a:rPr lang="en-GB" altLang="en-US" sz="1800" i="1" dirty="0" err="1"/>
              <a:t>melongena</a:t>
            </a:r>
            <a:r>
              <a:rPr lang="en-GB" altLang="en-US" sz="1800" dirty="0"/>
              <a:t>: 	Turkey</a:t>
            </a:r>
          </a:p>
          <a:p>
            <a:pPr eaLnBrk="1" hangingPunct="1">
              <a:lnSpc>
                <a:spcPct val="80000"/>
              </a:lnSpc>
              <a:spcBef>
                <a:spcPts val="800"/>
              </a:spcBef>
              <a:buClr>
                <a:srgbClr val="508349"/>
              </a:buClr>
              <a:buFont typeface="Wingdings" pitchFamily="2" charset="2"/>
              <a:buNone/>
            </a:pPr>
            <a:r>
              <a:rPr lang="en-GB" altLang="en-US" b="1" dirty="0">
                <a:solidFill>
                  <a:srgbClr val="508349"/>
                </a:solidFill>
              </a:rPr>
              <a:t>Wood:</a:t>
            </a:r>
          </a:p>
          <a:p>
            <a:pPr eaLnBrk="1" hangingPunct="1">
              <a:lnSpc>
                <a:spcPct val="80000"/>
              </a:lnSpc>
              <a:buClr>
                <a:srgbClr val="508349"/>
              </a:buClr>
              <a:buFont typeface="Wingdings" pitchFamily="2" charset="2"/>
              <a:buChar char="Ø"/>
            </a:pPr>
            <a:r>
              <a:rPr lang="en-GB" altLang="en-US" sz="1800" dirty="0"/>
              <a:t>Conifer wood:  	Russia (</a:t>
            </a:r>
            <a:r>
              <a:rPr lang="en-GB" altLang="en-US" sz="1800" dirty="0" err="1"/>
              <a:t>european</a:t>
            </a:r>
            <a:r>
              <a:rPr lang="en-GB" altLang="en-US" sz="1800" dirty="0"/>
              <a:t>)</a:t>
            </a:r>
          </a:p>
          <a:p>
            <a:pPr eaLnBrk="1" hangingPunct="1">
              <a:lnSpc>
                <a:spcPct val="80000"/>
              </a:lnSpc>
              <a:buClr>
                <a:srgbClr val="508349"/>
              </a:buClr>
              <a:buFont typeface="Wingdings" pitchFamily="2" charset="2"/>
              <a:buChar char="Ø"/>
            </a:pPr>
            <a:r>
              <a:rPr lang="en-GB" altLang="en-US" sz="1800" dirty="0"/>
              <a:t>Acer </a:t>
            </a:r>
            <a:r>
              <a:rPr lang="en-GB" altLang="en-US" sz="1800" dirty="0" err="1"/>
              <a:t>saccharum</a:t>
            </a:r>
            <a:r>
              <a:rPr lang="en-GB" altLang="en-US" sz="1800" dirty="0"/>
              <a:t>: 	Canada, USA</a:t>
            </a:r>
          </a:p>
        </p:txBody>
      </p:sp>
      <p:sp>
        <p:nvSpPr>
          <p:cNvPr id="30768" name="Line 48"/>
          <p:cNvSpPr>
            <a:spLocks noChangeShapeType="1"/>
          </p:cNvSpPr>
          <p:nvPr/>
        </p:nvSpPr>
        <p:spPr bwMode="auto">
          <a:xfrm>
            <a:off x="539750" y="1196752"/>
            <a:ext cx="8353425" cy="0"/>
          </a:xfrm>
          <a:prstGeom prst="line">
            <a:avLst/>
          </a:prstGeom>
          <a:noFill/>
          <a:ln w="28575">
            <a:solidFill>
              <a:srgbClr val="4D4D4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9046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30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2" dur="500"/>
                                        <p:tgtEl>
                                          <p:spTgt spid="30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7" dur="500"/>
                                        <p:tgtEl>
                                          <p:spTgt spid="307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2" dur="500"/>
                                        <p:tgtEl>
                                          <p:spTgt spid="3072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7" dur="500"/>
                                        <p:tgtEl>
                                          <p:spTgt spid="3072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1" dur="500"/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5" dur="500"/>
                                        <p:tgtEl>
                                          <p:spTgt spid="307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9" dur="500"/>
                                        <p:tgtEl>
                                          <p:spTgt spid="307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43" dur="500"/>
                                        <p:tgtEl>
                                          <p:spTgt spid="307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47" dur="500"/>
                                        <p:tgtEl>
                                          <p:spTgt spid="307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51" dur="500"/>
                                        <p:tgtEl>
                                          <p:spTgt spid="307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55" dur="500"/>
                                        <p:tgtEl>
                                          <p:spTgt spid="307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59" dur="500"/>
                                        <p:tgtEl>
                                          <p:spTgt spid="307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63" dur="500"/>
                                        <p:tgtEl>
                                          <p:spTgt spid="307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66" dur="500"/>
                                        <p:tgtEl>
                                          <p:spTgt spid="3072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0" dur="500"/>
                                        <p:tgtEl>
                                          <p:spTgt spid="3072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4" dur="500"/>
                                        <p:tgtEl>
                                          <p:spTgt spid="3072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7" dur="500"/>
                                        <p:tgtEl>
                                          <p:spTgt spid="3072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body"/>
          </p:nvPr>
        </p:nvSpPr>
        <p:spPr>
          <a:xfrm>
            <a:off x="611188" y="1628775"/>
            <a:ext cx="8280400" cy="4733925"/>
          </a:xfrm>
          <a:ln/>
        </p:spPr>
        <p:txBody>
          <a:bodyPr anchor="t"/>
          <a:lstStyle/>
          <a:p>
            <a:pPr marL="341313" indent="-341313" algn="l">
              <a:lnSpc>
                <a:spcPct val="90000"/>
              </a:lnSpc>
              <a:spcBef>
                <a:spcPts val="600"/>
              </a:spcBef>
              <a:buClr>
                <a:srgbClr val="CC7800"/>
              </a:buCl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sz="3200" b="1">
                <a:solidFill>
                  <a:srgbClr val="003399"/>
                </a:solidFill>
              </a:rPr>
              <a:t>Procedure:</a:t>
            </a:r>
          </a:p>
          <a:p>
            <a:pPr marL="341313" indent="-341313" algn="l">
              <a:lnSpc>
                <a:spcPct val="90000"/>
              </a:lnSpc>
              <a:spcBef>
                <a:spcPts val="600"/>
              </a:spcBef>
              <a:buClr>
                <a:srgbClr val="CC7800"/>
              </a:buClr>
              <a:buFont typeface="Wingdings" pitchFamily="2" charset="2"/>
              <a:buBlip>
                <a:blip r:embed="rId3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sz="2200" b="1"/>
              <a:t>Application to EC-WG</a:t>
            </a:r>
          </a:p>
          <a:p>
            <a:pPr marL="341313" indent="-341313" algn="l">
              <a:lnSpc>
                <a:spcPct val="90000"/>
              </a:lnSpc>
              <a:spcBef>
                <a:spcPts val="600"/>
              </a:spcBef>
              <a:buClr>
                <a:srgbClr val="CC7800"/>
              </a:buClr>
              <a:buFont typeface="Wingdings" pitchFamily="2" charset="2"/>
              <a:buBlip>
                <a:blip r:embed="rId3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sz="2200" b="1"/>
              <a:t>Minimum of 200 consignments per year</a:t>
            </a:r>
          </a:p>
          <a:p>
            <a:pPr marL="341313" indent="-341313" algn="l">
              <a:lnSpc>
                <a:spcPct val="90000"/>
              </a:lnSpc>
              <a:spcBef>
                <a:spcPts val="600"/>
              </a:spcBef>
              <a:buClr>
                <a:srgbClr val="CC7800"/>
              </a:buClr>
              <a:buFont typeface="Wingdings" pitchFamily="2" charset="2"/>
              <a:buBlip>
                <a:blip r:embed="rId3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sz="2200" b="1"/>
              <a:t>Infestation less than 1 % of imported consignments of entire EU</a:t>
            </a:r>
          </a:p>
          <a:p>
            <a:pPr marL="341313" indent="-341313" algn="l">
              <a:lnSpc>
                <a:spcPct val="90000"/>
              </a:lnSpc>
              <a:spcBef>
                <a:spcPts val="600"/>
              </a:spcBef>
              <a:buClr>
                <a:srgbClr val="CC7800"/>
              </a:buClr>
              <a:buFont typeface="Wingdings" pitchFamily="2" charset="2"/>
              <a:buBlip>
                <a:blip r:embed="rId3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sz="2200" b="1"/>
              <a:t>Criteria:</a:t>
            </a:r>
          </a:p>
          <a:p>
            <a:pPr marL="741363" lvl="1" indent="-284163" algn="l">
              <a:lnSpc>
                <a:spcPct val="90000"/>
              </a:lnSpc>
              <a:buClr>
                <a:srgbClr val="508349"/>
              </a:buClr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sz="2200"/>
              <a:t>number of consignments intercepted</a:t>
            </a:r>
          </a:p>
          <a:p>
            <a:pPr marL="741363" lvl="1" indent="-284163" algn="l">
              <a:lnSpc>
                <a:spcPct val="90000"/>
              </a:lnSpc>
              <a:buClr>
                <a:srgbClr val="508349"/>
              </a:buClr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sz="2200"/>
              <a:t>mobility of HO</a:t>
            </a:r>
          </a:p>
          <a:p>
            <a:pPr marL="741363" lvl="1" indent="-284163" algn="l">
              <a:lnSpc>
                <a:spcPct val="90000"/>
              </a:lnSpc>
              <a:buClr>
                <a:srgbClr val="508349"/>
              </a:buClr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sz="2200"/>
              <a:t>number of consignments in which a physical PH-inspection has been carried out</a:t>
            </a:r>
          </a:p>
          <a:p>
            <a:pPr marL="341313" indent="-341313" algn="l">
              <a:lnSpc>
                <a:spcPct val="90000"/>
              </a:lnSpc>
              <a:spcBef>
                <a:spcPts val="600"/>
              </a:spcBef>
              <a:buClr>
                <a:srgbClr val="CC7800"/>
              </a:buClr>
              <a:buFont typeface="Wingdings" pitchFamily="2" charset="2"/>
              <a:buBlip>
                <a:blip r:embed="rId3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sz="2200" b="1"/>
              <a:t>Commodities are reviewed each year, changes are possible - </a:t>
            </a:r>
            <a:r>
              <a:rPr lang="en-GB" altLang="en-US" sz="2200"/>
              <a:t>depending of infestation since last evaluation – risk assessment</a:t>
            </a: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539750" y="1412875"/>
            <a:ext cx="8353425" cy="0"/>
          </a:xfrm>
          <a:prstGeom prst="line">
            <a:avLst/>
          </a:prstGeom>
          <a:noFill/>
          <a:ln w="28575">
            <a:solidFill>
              <a:srgbClr val="4D4D4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1014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2" dur="500"/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5" dur="500"/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0" dur="500"/>
                                        <p:tgtEl>
                                          <p:spTgt spid="29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5" dur="500"/>
                                        <p:tgtEl>
                                          <p:spTgt spid="296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8" dur="500"/>
                                        <p:tgtEl>
                                          <p:spTgt spid="296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1" dur="500"/>
                                        <p:tgtEl>
                                          <p:spTgt spid="296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4" dur="500"/>
                                        <p:tgtEl>
                                          <p:spTgt spid="296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9" dur="500"/>
                                        <p:tgtEl>
                                          <p:spTgt spid="296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684213" y="2276475"/>
            <a:ext cx="763270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2900">
              <a:spcBef>
                <a:spcPts val="800"/>
              </a:spcBef>
              <a:defRPr sz="32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1pPr>
            <a:lvl2pPr>
              <a:spcBef>
                <a:spcPts val="700"/>
              </a:spcBef>
              <a:defRPr sz="28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spcBef>
                <a:spcPts val="600"/>
              </a:spcBef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spcBef>
                <a:spcPts val="500"/>
              </a:spcBef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spcBef>
                <a:spcPts val="500"/>
              </a:spcBef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49263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49263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49263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49263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GB" altLang="en-US" b="1">
                <a:solidFill>
                  <a:srgbClr val="66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Inspection away from point of entry</a:t>
            </a:r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684213" y="4508500"/>
            <a:ext cx="8135937" cy="146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GB" altLang="en-US" sz="1800" b="1">
                <a:solidFill>
                  <a:srgbClr val="66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Legal base:</a:t>
            </a:r>
            <a:r>
              <a:rPr lang="en-GB" altLang="en-US" sz="1800" i="1">
                <a:solidFill>
                  <a:srgbClr val="E48C22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GB" altLang="en-US" sz="1800" i="1"/>
              <a:t>Dir. 2000/29/EC, Article 13c 2 (c): ‘transit’ of 3rd country material</a:t>
            </a:r>
          </a:p>
          <a:p>
            <a:pPr>
              <a:lnSpc>
                <a:spcPct val="80000"/>
              </a:lnSpc>
            </a:pPr>
            <a:r>
              <a:rPr lang="en-GB" altLang="en-US" sz="1800" i="1"/>
              <a:t>Dir. 2004/103/EC on identity and plant health checks of plants, plant products or other objects, listed in Part B of Annex V of 2000/29/EC, which may be carried out at a place other than the point of entry into the Community and specifies the conditions</a:t>
            </a:r>
          </a:p>
        </p:txBody>
      </p:sp>
      <p:sp>
        <p:nvSpPr>
          <p:cNvPr id="100360" name="Line 8"/>
          <p:cNvSpPr>
            <a:spLocks noChangeShapeType="1"/>
          </p:cNvSpPr>
          <p:nvPr/>
        </p:nvSpPr>
        <p:spPr bwMode="auto">
          <a:xfrm>
            <a:off x="539750" y="1412875"/>
            <a:ext cx="8353425" cy="0"/>
          </a:xfrm>
          <a:prstGeom prst="line">
            <a:avLst/>
          </a:prstGeom>
          <a:noFill/>
          <a:ln w="28575">
            <a:solidFill>
              <a:srgbClr val="4D4D4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070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7993062" cy="3744913"/>
          </a:xfr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/>
          <a:p>
            <a:pPr marL="0" indent="0">
              <a:buNone/>
            </a:pPr>
            <a:r>
              <a:rPr lang="en-US" altLang="en-US" sz="2800" b="1" dirty="0">
                <a:solidFill>
                  <a:srgbClr val="003399"/>
                </a:solidFill>
              </a:rPr>
              <a:t>General:</a:t>
            </a:r>
          </a:p>
          <a:p>
            <a:pPr>
              <a:buFont typeface="Times New Roman" pitchFamily="18" charset="0"/>
              <a:buBlip>
                <a:blip r:embed="rId3"/>
              </a:buBlip>
            </a:pPr>
            <a:r>
              <a:rPr lang="en-US" altLang="en-US" sz="2800" dirty="0"/>
              <a:t>Inspection on EU - 1</a:t>
            </a:r>
            <a:r>
              <a:rPr lang="en-US" altLang="en-US" sz="2800" baseline="30000" dirty="0"/>
              <a:t>st</a:t>
            </a:r>
            <a:r>
              <a:rPr lang="en-US" altLang="en-US" sz="2800" dirty="0"/>
              <a:t>  point of entry</a:t>
            </a:r>
          </a:p>
          <a:p>
            <a:endParaRPr lang="en-GB" altLang="en-US" sz="2800" dirty="0"/>
          </a:p>
          <a:p>
            <a:pPr marL="0" indent="0">
              <a:buNone/>
            </a:pPr>
            <a:r>
              <a:rPr lang="en-GB" altLang="en-US" sz="2800" b="1" dirty="0">
                <a:solidFill>
                  <a:srgbClr val="003399"/>
                </a:solidFill>
              </a:rPr>
              <a:t>Exemption: </a:t>
            </a:r>
          </a:p>
          <a:p>
            <a:pPr>
              <a:buFont typeface="Times New Roman" pitchFamily="18" charset="0"/>
              <a:buBlip>
                <a:blip r:embed="rId3"/>
              </a:buBlip>
            </a:pPr>
            <a:r>
              <a:rPr lang="en-US" altLang="en-US" sz="2800" dirty="0"/>
              <a:t>Inspection at place of destination </a:t>
            </a:r>
            <a:r>
              <a:rPr lang="en-GB" altLang="en-US" sz="2800" dirty="0"/>
              <a:t>under special conditions </a:t>
            </a:r>
            <a:r>
              <a:rPr lang="en-GB" altLang="en-US" sz="1800" dirty="0"/>
              <a:t>(Dir.2004/103/EC)</a:t>
            </a:r>
            <a:endParaRPr lang="en-US" altLang="en-US" sz="1800" dirty="0"/>
          </a:p>
        </p:txBody>
      </p:sp>
      <p:sp>
        <p:nvSpPr>
          <p:cNvPr id="117767" name="Line 7"/>
          <p:cNvSpPr>
            <a:spLocks noChangeShapeType="1"/>
          </p:cNvSpPr>
          <p:nvPr/>
        </p:nvSpPr>
        <p:spPr bwMode="auto">
          <a:xfrm>
            <a:off x="539750" y="1412875"/>
            <a:ext cx="8353425" cy="0"/>
          </a:xfrm>
          <a:prstGeom prst="line">
            <a:avLst/>
          </a:prstGeom>
          <a:noFill/>
          <a:ln w="28575">
            <a:solidFill>
              <a:srgbClr val="4D4D4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8510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body"/>
          </p:nvPr>
        </p:nvSpPr>
        <p:spPr>
          <a:xfrm>
            <a:off x="611188" y="1628775"/>
            <a:ext cx="8137525" cy="4535488"/>
          </a:xfrm>
          <a:ln/>
        </p:spPr>
        <p:txBody>
          <a:bodyPr anchor="t"/>
          <a:lstStyle/>
          <a:p>
            <a:pPr algn="l">
              <a:lnSpc>
                <a:spcPct val="80000"/>
              </a:lnSpc>
              <a:tabLst>
                <a:tab pos="0" algn="l"/>
                <a:tab pos="88900" algn="l"/>
                <a:tab pos="355600" algn="l"/>
                <a:tab pos="622300" algn="l"/>
                <a:tab pos="8443913" algn="l"/>
                <a:tab pos="8888413" algn="l"/>
              </a:tabLst>
            </a:pPr>
            <a:r>
              <a:rPr lang="en-GB" altLang="en-US" sz="3200" b="1" dirty="0">
                <a:solidFill>
                  <a:srgbClr val="E48C22"/>
                </a:solidFill>
              </a:rPr>
              <a:t>	</a:t>
            </a:r>
            <a:r>
              <a:rPr lang="en-GB" altLang="en-US" sz="3200" b="1" dirty="0">
                <a:solidFill>
                  <a:srgbClr val="003399"/>
                </a:solidFill>
              </a:rPr>
              <a:t>Conditions</a:t>
            </a:r>
          </a:p>
          <a:p>
            <a:pPr algn="l">
              <a:lnSpc>
                <a:spcPct val="80000"/>
              </a:lnSpc>
              <a:tabLst>
                <a:tab pos="0" algn="l"/>
                <a:tab pos="88900" algn="l"/>
                <a:tab pos="355600" algn="l"/>
                <a:tab pos="622300" algn="l"/>
                <a:tab pos="8443913" algn="l"/>
                <a:tab pos="8888413" algn="l"/>
              </a:tabLst>
            </a:pPr>
            <a:endParaRPr lang="en-GB" altLang="en-US" sz="1600" b="1" dirty="0">
              <a:solidFill>
                <a:srgbClr val="003399"/>
              </a:solidFill>
            </a:endParaRPr>
          </a:p>
          <a:p>
            <a:pPr marL="358775" lvl="2" indent="174625" algn="l">
              <a:lnSpc>
                <a:spcPct val="90000"/>
              </a:lnSpc>
              <a:spcAft>
                <a:spcPct val="30000"/>
              </a:spcAft>
              <a:buClr>
                <a:srgbClr val="CC9900"/>
              </a:buClr>
              <a:buFont typeface="Wingdings" pitchFamily="2" charset="2"/>
              <a:buBlip>
                <a:blip r:embed="rId3"/>
              </a:buBlip>
              <a:tabLst>
                <a:tab pos="0" algn="l"/>
                <a:tab pos="88900" algn="l"/>
                <a:tab pos="355600" algn="l"/>
                <a:tab pos="622300" algn="l"/>
                <a:tab pos="8443913" algn="l"/>
                <a:tab pos="8888413" algn="l"/>
              </a:tabLst>
            </a:pPr>
            <a:r>
              <a:rPr lang="en-GB" altLang="en-US" sz="2400" b="1" dirty="0"/>
              <a:t> </a:t>
            </a:r>
            <a:r>
              <a:rPr lang="en-GB" altLang="en-US" sz="2200" b="1" dirty="0">
                <a:solidFill>
                  <a:srgbClr val="508349"/>
                </a:solidFill>
              </a:rPr>
              <a:t>Agreement</a:t>
            </a:r>
            <a:r>
              <a:rPr lang="en-GB" altLang="en-US" sz="2200" b="1" dirty="0"/>
              <a:t> </a:t>
            </a:r>
            <a:r>
              <a:rPr lang="en-GB" altLang="en-US" sz="2200" dirty="0"/>
              <a:t>between MS of 1</a:t>
            </a:r>
            <a:r>
              <a:rPr lang="en-GB" altLang="en-US" sz="2200" baseline="30000" dirty="0"/>
              <a:t>st</a:t>
            </a:r>
            <a:r>
              <a:rPr lang="en-GB" altLang="en-US" sz="2200" dirty="0"/>
              <a:t> point of  entry and 	MS of destination </a:t>
            </a:r>
          </a:p>
          <a:p>
            <a:pPr marL="358775" lvl="2" indent="174625" algn="l">
              <a:lnSpc>
                <a:spcPct val="90000"/>
              </a:lnSpc>
              <a:spcAft>
                <a:spcPct val="30000"/>
              </a:spcAft>
              <a:buClr>
                <a:srgbClr val="CC9900"/>
              </a:buClr>
              <a:buFont typeface="Wingdings" pitchFamily="2" charset="2"/>
              <a:buBlip>
                <a:blip r:embed="rId3"/>
              </a:buBlip>
              <a:tabLst>
                <a:tab pos="0" algn="l"/>
                <a:tab pos="88900" algn="l"/>
                <a:tab pos="355600" algn="l"/>
                <a:tab pos="622300" algn="l"/>
                <a:tab pos="8443913" algn="l"/>
                <a:tab pos="8888413" algn="l"/>
              </a:tabLst>
            </a:pPr>
            <a:r>
              <a:rPr lang="en-GB" altLang="en-US" sz="2200" b="1" dirty="0">
                <a:solidFill>
                  <a:srgbClr val="508349"/>
                </a:solidFill>
              </a:rPr>
              <a:t> Approved place</a:t>
            </a:r>
            <a:r>
              <a:rPr lang="en-GB" altLang="en-US" sz="2200" dirty="0"/>
              <a:t> of inspection at destination</a:t>
            </a:r>
          </a:p>
          <a:p>
            <a:pPr marL="358775" lvl="2" indent="174625" algn="l">
              <a:lnSpc>
                <a:spcPct val="90000"/>
              </a:lnSpc>
              <a:spcAft>
                <a:spcPct val="30000"/>
              </a:spcAft>
              <a:buClr>
                <a:srgbClr val="CC9900"/>
              </a:buClr>
              <a:buFont typeface="Wingdings" pitchFamily="2" charset="2"/>
              <a:buBlip>
                <a:blip r:embed="rId3"/>
              </a:buBlip>
              <a:tabLst>
                <a:tab pos="0" algn="l"/>
                <a:tab pos="88900" algn="l"/>
                <a:tab pos="355600" algn="l"/>
                <a:tab pos="622300" algn="l"/>
                <a:tab pos="8443913" algn="l"/>
                <a:tab pos="8888413" algn="l"/>
              </a:tabLst>
            </a:pPr>
            <a:r>
              <a:rPr lang="en-GB" altLang="en-US" sz="2200" b="1" dirty="0"/>
              <a:t> </a:t>
            </a:r>
            <a:r>
              <a:rPr lang="en-GB" altLang="en-US" sz="2200" b="1" dirty="0">
                <a:solidFill>
                  <a:srgbClr val="508349"/>
                </a:solidFill>
              </a:rPr>
              <a:t>Specific guarantees</a:t>
            </a:r>
            <a:r>
              <a:rPr lang="en-GB" altLang="en-US" sz="2200" b="1" dirty="0"/>
              <a:t> </a:t>
            </a:r>
            <a:r>
              <a:rPr lang="en-GB" altLang="en-US" sz="2200" b="1" dirty="0">
                <a:solidFill>
                  <a:srgbClr val="508349"/>
                </a:solidFill>
              </a:rPr>
              <a:t>and minimum conditions</a:t>
            </a:r>
            <a:r>
              <a:rPr lang="en-GB" altLang="en-US" sz="2200" b="1" dirty="0"/>
              <a:t> </a:t>
            </a:r>
            <a:r>
              <a:rPr lang="en-GB" altLang="en-US" sz="2200" dirty="0"/>
              <a:t>with regards to transport of goods, documents to the 	place of inspection and storage</a:t>
            </a:r>
          </a:p>
          <a:p>
            <a:pPr marL="358775" lvl="2" indent="174625" algn="l">
              <a:lnSpc>
                <a:spcPct val="90000"/>
              </a:lnSpc>
              <a:spcAft>
                <a:spcPct val="30000"/>
              </a:spcAft>
              <a:buClr>
                <a:srgbClr val="CC9900"/>
              </a:buClr>
              <a:buFont typeface="Wingdings" pitchFamily="2" charset="2"/>
              <a:buBlip>
                <a:blip r:embed="rId3"/>
              </a:buBlip>
              <a:tabLst>
                <a:tab pos="0" algn="l"/>
                <a:tab pos="88900" algn="l"/>
                <a:tab pos="355600" algn="l"/>
                <a:tab pos="622300" algn="l"/>
                <a:tab pos="8443913" algn="l"/>
                <a:tab pos="8888413" algn="l"/>
              </a:tabLst>
            </a:pPr>
            <a:r>
              <a:rPr lang="en-GB" altLang="en-US" sz="2200" dirty="0"/>
              <a:t> </a:t>
            </a:r>
            <a:r>
              <a:rPr lang="en-GB" altLang="en-US" sz="2200" b="1" dirty="0">
                <a:solidFill>
                  <a:srgbClr val="508349"/>
                </a:solidFill>
              </a:rPr>
              <a:t>Plant Health movement document</a:t>
            </a:r>
          </a:p>
          <a:p>
            <a:pPr marL="358775" lvl="2" indent="174625" algn="l">
              <a:lnSpc>
                <a:spcPct val="90000"/>
              </a:lnSpc>
              <a:spcBef>
                <a:spcPts val="250"/>
              </a:spcBef>
              <a:spcAft>
                <a:spcPct val="30000"/>
              </a:spcAft>
              <a:buClr>
                <a:srgbClr val="CC9900"/>
              </a:buClr>
              <a:buFont typeface="Wingdings" pitchFamily="2" charset="2"/>
              <a:buBlip>
                <a:blip r:embed="rId3"/>
              </a:buBlip>
              <a:tabLst>
                <a:tab pos="0" algn="l"/>
                <a:tab pos="88900" algn="l"/>
                <a:tab pos="355600" algn="l"/>
                <a:tab pos="622300" algn="l"/>
                <a:tab pos="8443913" algn="l"/>
                <a:tab pos="8888413" algn="l"/>
              </a:tabLst>
            </a:pPr>
            <a:r>
              <a:rPr lang="en-GB" altLang="en-US" sz="2200" b="1" dirty="0"/>
              <a:t> </a:t>
            </a:r>
            <a:r>
              <a:rPr lang="en-GB" altLang="en-US" sz="2200" b="1" dirty="0">
                <a:solidFill>
                  <a:srgbClr val="508349"/>
                </a:solidFill>
              </a:rPr>
              <a:t>List of approved places</a:t>
            </a:r>
            <a:r>
              <a:rPr lang="en-GB" altLang="en-US" sz="2200" b="1" dirty="0"/>
              <a:t> </a:t>
            </a:r>
            <a:r>
              <a:rPr lang="en-GB" altLang="en-US" sz="2200" dirty="0"/>
              <a:t>shall be available</a:t>
            </a:r>
            <a:r>
              <a:rPr lang="en-GB" altLang="en-US" sz="2200" b="1" dirty="0"/>
              <a:t> </a:t>
            </a:r>
            <a:r>
              <a:rPr lang="en-GB" altLang="en-US" sz="2200" dirty="0">
                <a:solidFill>
                  <a:schemeClr val="tx1"/>
                </a:solidFill>
              </a:rPr>
              <a:t>to 	the Commission and to the Member States on 	request</a:t>
            </a:r>
          </a:p>
        </p:txBody>
      </p:sp>
      <p:sp>
        <p:nvSpPr>
          <p:cNvPr id="146437" name="Line 5"/>
          <p:cNvSpPr>
            <a:spLocks noChangeShapeType="1"/>
          </p:cNvSpPr>
          <p:nvPr/>
        </p:nvSpPr>
        <p:spPr bwMode="auto">
          <a:xfrm>
            <a:off x="539750" y="1412875"/>
            <a:ext cx="8353425" cy="0"/>
          </a:xfrm>
          <a:prstGeom prst="line">
            <a:avLst/>
          </a:prstGeom>
          <a:noFill/>
          <a:ln w="28575">
            <a:solidFill>
              <a:srgbClr val="4D4D4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041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146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2" dur="500"/>
                                        <p:tgtEl>
                                          <p:spTgt spid="146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7" dur="500"/>
                                        <p:tgtEl>
                                          <p:spTgt spid="146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0" dur="500"/>
                                        <p:tgtEl>
                                          <p:spTgt spid="146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3" dur="500"/>
                                        <p:tgtEl>
                                          <p:spTgt spid="146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6" dur="500"/>
                                        <p:tgtEl>
                                          <p:spTgt spid="146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body"/>
          </p:nvPr>
        </p:nvSpPr>
        <p:spPr>
          <a:xfrm>
            <a:off x="684213" y="1628775"/>
            <a:ext cx="7920037" cy="4321175"/>
          </a:xfrm>
          <a:ln/>
        </p:spPr>
        <p:txBody>
          <a:bodyPr anchor="t"/>
          <a:lstStyle/>
          <a:p>
            <a:pPr marL="354013" indent="-354013" algn="l">
              <a:lnSpc>
                <a:spcPct val="90000"/>
              </a:lnSpc>
              <a:spcBef>
                <a:spcPts val="700"/>
              </a:spcBef>
              <a:tabLst>
                <a:tab pos="925513" algn="l"/>
                <a:tab pos="1839913" algn="l"/>
                <a:tab pos="2754313" algn="l"/>
                <a:tab pos="3668713" algn="l"/>
                <a:tab pos="4583113" algn="l"/>
                <a:tab pos="5497513" algn="l"/>
                <a:tab pos="6411913" algn="l"/>
                <a:tab pos="7326313" algn="l"/>
                <a:tab pos="8240713" algn="l"/>
                <a:tab pos="9155113" algn="l"/>
                <a:tab pos="10069513" algn="l"/>
              </a:tabLst>
            </a:pPr>
            <a:r>
              <a:rPr lang="en-GB" altLang="en-US" sz="3200" b="1" dirty="0">
                <a:solidFill>
                  <a:srgbClr val="003399"/>
                </a:solidFill>
              </a:rPr>
              <a:t>Procedure on 1</a:t>
            </a:r>
            <a:r>
              <a:rPr lang="en-GB" altLang="en-US" sz="3200" b="1" baseline="30000" dirty="0">
                <a:solidFill>
                  <a:srgbClr val="003399"/>
                </a:solidFill>
              </a:rPr>
              <a:t>st </a:t>
            </a:r>
            <a:r>
              <a:rPr lang="en-GB" altLang="en-US" sz="3200" b="1" baseline="-33000" dirty="0">
                <a:solidFill>
                  <a:srgbClr val="003399"/>
                </a:solidFill>
              </a:rPr>
              <a:t> </a:t>
            </a:r>
            <a:r>
              <a:rPr lang="en-GB" altLang="en-US" sz="3200" b="1" dirty="0">
                <a:solidFill>
                  <a:srgbClr val="003399"/>
                </a:solidFill>
              </a:rPr>
              <a:t>point of entry</a:t>
            </a:r>
          </a:p>
          <a:p>
            <a:pPr marL="354013" indent="-354013" algn="l">
              <a:lnSpc>
                <a:spcPct val="90000"/>
              </a:lnSpc>
              <a:spcBef>
                <a:spcPts val="700"/>
              </a:spcBef>
              <a:tabLst>
                <a:tab pos="925513" algn="l"/>
                <a:tab pos="1839913" algn="l"/>
                <a:tab pos="2754313" algn="l"/>
                <a:tab pos="3668713" algn="l"/>
                <a:tab pos="4583113" algn="l"/>
                <a:tab pos="5497513" algn="l"/>
                <a:tab pos="6411913" algn="l"/>
                <a:tab pos="7326313" algn="l"/>
                <a:tab pos="8240713" algn="l"/>
                <a:tab pos="9155113" algn="l"/>
                <a:tab pos="10069513" algn="l"/>
              </a:tabLst>
            </a:pPr>
            <a:endParaRPr lang="en-GB" altLang="en-US" sz="3200" b="1" dirty="0">
              <a:solidFill>
                <a:srgbClr val="003399"/>
              </a:solidFill>
            </a:endParaRPr>
          </a:p>
          <a:p>
            <a:pPr marL="354013" indent="-354013" algn="l">
              <a:lnSpc>
                <a:spcPct val="90000"/>
              </a:lnSpc>
              <a:buClr>
                <a:srgbClr val="E48C22"/>
              </a:buClr>
              <a:buFont typeface="Wingdings" pitchFamily="2" charset="2"/>
              <a:buBlip>
                <a:blip r:embed="rId3"/>
              </a:buBlip>
              <a:tabLst>
                <a:tab pos="925513" algn="l"/>
                <a:tab pos="1839913" algn="l"/>
                <a:tab pos="2754313" algn="l"/>
                <a:tab pos="3668713" algn="l"/>
                <a:tab pos="4583113" algn="l"/>
                <a:tab pos="5497513" algn="l"/>
                <a:tab pos="6411913" algn="l"/>
                <a:tab pos="7326313" algn="l"/>
                <a:tab pos="8240713" algn="l"/>
                <a:tab pos="9155113" algn="l"/>
                <a:tab pos="10069513" algn="l"/>
              </a:tabLst>
            </a:pPr>
            <a:r>
              <a:rPr lang="en-GB" altLang="en-US" sz="2400" b="1" dirty="0">
                <a:solidFill>
                  <a:srgbClr val="508349"/>
                </a:solidFill>
              </a:rPr>
              <a:t>Documentary check only</a:t>
            </a:r>
            <a:r>
              <a:rPr lang="en-GB" altLang="en-US" sz="2400" b="1" dirty="0">
                <a:solidFill>
                  <a:srgbClr val="CC0000"/>
                </a:solidFill>
              </a:rPr>
              <a:t> </a:t>
            </a:r>
            <a:r>
              <a:rPr lang="en-GB" altLang="en-US" sz="2400" dirty="0"/>
              <a:t>(PC)</a:t>
            </a:r>
          </a:p>
          <a:p>
            <a:pPr marL="354013" indent="-354013" algn="l">
              <a:lnSpc>
                <a:spcPct val="90000"/>
              </a:lnSpc>
              <a:buClr>
                <a:srgbClr val="E48C22"/>
              </a:buClr>
              <a:buFont typeface="Wingdings" pitchFamily="2" charset="2"/>
              <a:buNone/>
              <a:tabLst>
                <a:tab pos="925513" algn="l"/>
                <a:tab pos="1839913" algn="l"/>
                <a:tab pos="2754313" algn="l"/>
                <a:tab pos="3668713" algn="l"/>
                <a:tab pos="4583113" algn="l"/>
                <a:tab pos="5497513" algn="l"/>
                <a:tab pos="6411913" algn="l"/>
                <a:tab pos="7326313" algn="l"/>
                <a:tab pos="8240713" algn="l"/>
                <a:tab pos="9155113" algn="l"/>
                <a:tab pos="10069513" algn="l"/>
              </a:tabLst>
            </a:pPr>
            <a:r>
              <a:rPr lang="en-GB" altLang="en-US" sz="2400" dirty="0"/>
              <a:t>	(confirmation on the PH-Movement Doc.)</a:t>
            </a:r>
          </a:p>
          <a:p>
            <a:pPr marL="354013" indent="-354013" algn="l">
              <a:lnSpc>
                <a:spcPct val="90000"/>
              </a:lnSpc>
              <a:buClr>
                <a:srgbClr val="E48C22"/>
              </a:buClr>
              <a:buFont typeface="Wingdings" pitchFamily="2" charset="2"/>
              <a:buBlip>
                <a:blip r:embed="rId3"/>
              </a:buBlip>
              <a:tabLst>
                <a:tab pos="925513" algn="l"/>
                <a:tab pos="1839913" algn="l"/>
                <a:tab pos="2754313" algn="l"/>
                <a:tab pos="3668713" algn="l"/>
                <a:tab pos="4583113" algn="l"/>
                <a:tab pos="5497513" algn="l"/>
                <a:tab pos="6411913" algn="l"/>
                <a:tab pos="7326313" algn="l"/>
                <a:tab pos="8240713" algn="l"/>
                <a:tab pos="9155113" algn="l"/>
                <a:tab pos="10069513" algn="l"/>
              </a:tabLst>
            </a:pPr>
            <a:endParaRPr lang="en-GB" altLang="en-US" sz="2400" dirty="0"/>
          </a:p>
          <a:p>
            <a:pPr marL="354013" indent="-354013" algn="l">
              <a:lnSpc>
                <a:spcPct val="90000"/>
              </a:lnSpc>
              <a:buClr>
                <a:srgbClr val="E48C22"/>
              </a:buClr>
              <a:buFont typeface="Wingdings" pitchFamily="2" charset="2"/>
              <a:buBlip>
                <a:blip r:embed="rId3"/>
              </a:buBlip>
              <a:tabLst>
                <a:tab pos="925513" algn="l"/>
                <a:tab pos="1839913" algn="l"/>
                <a:tab pos="2754313" algn="l"/>
                <a:tab pos="3668713" algn="l"/>
                <a:tab pos="4583113" algn="l"/>
                <a:tab pos="5497513" algn="l"/>
                <a:tab pos="6411913" algn="l"/>
                <a:tab pos="7326313" algn="l"/>
                <a:tab pos="8240713" algn="l"/>
                <a:tab pos="9155113" algn="l"/>
                <a:tab pos="10069513" algn="l"/>
              </a:tabLst>
            </a:pPr>
            <a:r>
              <a:rPr lang="en-GB" altLang="en-US" sz="2400" b="1" dirty="0">
                <a:solidFill>
                  <a:srgbClr val="508349"/>
                </a:solidFill>
              </a:rPr>
              <a:t>PH-Movement Doc.</a:t>
            </a:r>
            <a:r>
              <a:rPr lang="en-GB" altLang="en-US" sz="2400" dirty="0"/>
              <a:t> is given to importer for completion of </a:t>
            </a:r>
            <a:r>
              <a:rPr lang="en-GB" altLang="en-US" sz="2400" b="1" dirty="0">
                <a:solidFill>
                  <a:srgbClr val="508349"/>
                </a:solidFill>
              </a:rPr>
              <a:t>customs</a:t>
            </a:r>
            <a:r>
              <a:rPr lang="en-GB" altLang="en-US" sz="2400" dirty="0"/>
              <a:t> entry/procedure</a:t>
            </a:r>
          </a:p>
          <a:p>
            <a:pPr marL="354013" indent="-354013" algn="l">
              <a:lnSpc>
                <a:spcPct val="90000"/>
              </a:lnSpc>
              <a:buClr>
                <a:srgbClr val="E48C22"/>
              </a:buClr>
              <a:buFont typeface="Wingdings" pitchFamily="2" charset="2"/>
              <a:buBlip>
                <a:blip r:embed="rId3"/>
              </a:buBlip>
              <a:tabLst>
                <a:tab pos="925513" algn="l"/>
                <a:tab pos="1839913" algn="l"/>
                <a:tab pos="2754313" algn="l"/>
                <a:tab pos="3668713" algn="l"/>
                <a:tab pos="4583113" algn="l"/>
                <a:tab pos="5497513" algn="l"/>
                <a:tab pos="6411913" algn="l"/>
                <a:tab pos="7326313" algn="l"/>
                <a:tab pos="8240713" algn="l"/>
                <a:tab pos="9155113" algn="l"/>
                <a:tab pos="10069513" algn="l"/>
              </a:tabLst>
            </a:pPr>
            <a:endParaRPr lang="en-GB" altLang="en-US" sz="2400" dirty="0"/>
          </a:p>
          <a:p>
            <a:pPr marL="354013" indent="-354013" algn="l">
              <a:lnSpc>
                <a:spcPct val="90000"/>
              </a:lnSpc>
              <a:buClr>
                <a:srgbClr val="E48C22"/>
              </a:buClr>
              <a:buFont typeface="Wingdings" pitchFamily="2" charset="2"/>
              <a:buBlip>
                <a:blip r:embed="rId3"/>
              </a:buBlip>
              <a:tabLst>
                <a:tab pos="925513" algn="l"/>
                <a:tab pos="1839913" algn="l"/>
                <a:tab pos="2754313" algn="l"/>
                <a:tab pos="3668713" algn="l"/>
                <a:tab pos="4583113" algn="l"/>
                <a:tab pos="5497513" algn="l"/>
                <a:tab pos="6411913" algn="l"/>
                <a:tab pos="7326313" algn="l"/>
                <a:tab pos="8240713" algn="l"/>
                <a:tab pos="9155113" algn="l"/>
                <a:tab pos="10069513" algn="l"/>
              </a:tabLst>
            </a:pPr>
            <a:r>
              <a:rPr lang="en-GB" altLang="en-US" sz="2400" dirty="0"/>
              <a:t>Consignment released for </a:t>
            </a:r>
            <a:r>
              <a:rPr lang="en-GB" altLang="en-US" sz="2400" b="1" dirty="0">
                <a:solidFill>
                  <a:srgbClr val="508349"/>
                </a:solidFill>
              </a:rPr>
              <a:t>shipping directly</a:t>
            </a:r>
            <a:r>
              <a:rPr lang="en-GB" altLang="en-US" sz="2400" dirty="0"/>
              <a:t> to place of destination</a:t>
            </a:r>
          </a:p>
        </p:txBody>
      </p:sp>
      <p:sp>
        <p:nvSpPr>
          <p:cNvPr id="148484" name="Line 4"/>
          <p:cNvSpPr>
            <a:spLocks noChangeShapeType="1"/>
          </p:cNvSpPr>
          <p:nvPr/>
        </p:nvSpPr>
        <p:spPr bwMode="auto">
          <a:xfrm>
            <a:off x="539750" y="1412875"/>
            <a:ext cx="8353425" cy="0"/>
          </a:xfrm>
          <a:prstGeom prst="line">
            <a:avLst/>
          </a:prstGeom>
          <a:noFill/>
          <a:ln w="28575">
            <a:solidFill>
              <a:srgbClr val="4D4D4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9637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148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2" dur="500"/>
                                        <p:tgtEl>
                                          <p:spTgt spid="148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7" dur="500"/>
                                        <p:tgtEl>
                                          <p:spTgt spid="148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2" dur="500"/>
                                        <p:tgtEl>
                                          <p:spTgt spid="148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7" dur="500"/>
                                        <p:tgtEl>
                                          <p:spTgt spid="148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body"/>
          </p:nvPr>
        </p:nvSpPr>
        <p:spPr>
          <a:xfrm>
            <a:off x="611188" y="1628775"/>
            <a:ext cx="8388350" cy="4679950"/>
          </a:xfrm>
          <a:ln/>
        </p:spPr>
        <p:txBody>
          <a:bodyPr anchor="t"/>
          <a:lstStyle/>
          <a:p>
            <a:pPr marL="354013" indent="-354013" algn="l">
              <a:lnSpc>
                <a:spcPct val="90000"/>
              </a:lnSpc>
              <a:spcBef>
                <a:spcPts val="600"/>
              </a:spcBef>
              <a:tabLst>
                <a:tab pos="925513" algn="l"/>
                <a:tab pos="1839913" algn="l"/>
                <a:tab pos="2754313" algn="l"/>
                <a:tab pos="3668713" algn="l"/>
                <a:tab pos="4583113" algn="l"/>
                <a:tab pos="5497513" algn="l"/>
                <a:tab pos="6411913" algn="l"/>
                <a:tab pos="7326313" algn="l"/>
                <a:tab pos="8240713" algn="l"/>
                <a:tab pos="9155113" algn="l"/>
                <a:tab pos="10069513" algn="l"/>
              </a:tabLst>
            </a:pPr>
            <a:r>
              <a:rPr lang="en-GB" altLang="en-US" sz="3200" b="1" dirty="0">
                <a:solidFill>
                  <a:srgbClr val="003399"/>
                </a:solidFill>
              </a:rPr>
              <a:t>Procedure in MS of destination</a:t>
            </a:r>
          </a:p>
          <a:p>
            <a:pPr marL="354013" indent="-354013" algn="l">
              <a:lnSpc>
                <a:spcPct val="90000"/>
              </a:lnSpc>
              <a:spcBef>
                <a:spcPts val="600"/>
              </a:spcBef>
              <a:tabLst>
                <a:tab pos="925513" algn="l"/>
                <a:tab pos="1839913" algn="l"/>
                <a:tab pos="2754313" algn="l"/>
                <a:tab pos="3668713" algn="l"/>
                <a:tab pos="4583113" algn="l"/>
                <a:tab pos="5497513" algn="l"/>
                <a:tab pos="6411913" algn="l"/>
                <a:tab pos="7326313" algn="l"/>
                <a:tab pos="8240713" algn="l"/>
                <a:tab pos="9155113" algn="l"/>
                <a:tab pos="10069513" algn="l"/>
              </a:tabLst>
            </a:pPr>
            <a:endParaRPr lang="en-GB" altLang="en-US" sz="3200" b="1" dirty="0">
              <a:solidFill>
                <a:srgbClr val="003399"/>
              </a:solidFill>
            </a:endParaRPr>
          </a:p>
          <a:p>
            <a:pPr marL="354013" indent="-354013" algn="l">
              <a:lnSpc>
                <a:spcPct val="80000"/>
              </a:lnSpc>
              <a:spcAft>
                <a:spcPct val="20000"/>
              </a:spcAft>
              <a:buClr>
                <a:srgbClr val="E48C22"/>
              </a:buClr>
              <a:buFont typeface="Wingdings" pitchFamily="2" charset="2"/>
              <a:buBlip>
                <a:blip r:embed="rId3"/>
              </a:buBlip>
              <a:tabLst>
                <a:tab pos="925513" algn="l"/>
                <a:tab pos="1839913" algn="l"/>
                <a:tab pos="2754313" algn="l"/>
                <a:tab pos="3668713" algn="l"/>
                <a:tab pos="4583113" algn="l"/>
                <a:tab pos="5497513" algn="l"/>
                <a:tab pos="6411913" algn="l"/>
                <a:tab pos="7326313" algn="l"/>
                <a:tab pos="8240713" algn="l"/>
                <a:tab pos="9155113" algn="l"/>
                <a:tab pos="10069513" algn="l"/>
              </a:tabLst>
            </a:pPr>
            <a:r>
              <a:rPr lang="en-GB" altLang="en-US" sz="2400" b="1" dirty="0">
                <a:solidFill>
                  <a:srgbClr val="508349"/>
                </a:solidFill>
              </a:rPr>
              <a:t>Phytosanitary inspection is to complete</a:t>
            </a:r>
          </a:p>
          <a:p>
            <a:pPr lvl="1" algn="l">
              <a:lnSpc>
                <a:spcPct val="80000"/>
              </a:lnSpc>
              <a:spcAft>
                <a:spcPct val="20000"/>
              </a:spcAft>
              <a:buClr>
                <a:srgbClr val="E48C22"/>
              </a:buClr>
              <a:tabLst>
                <a:tab pos="925513" algn="l"/>
                <a:tab pos="1839913" algn="l"/>
                <a:tab pos="2754313" algn="l"/>
                <a:tab pos="3668713" algn="l"/>
                <a:tab pos="4583113" algn="l"/>
                <a:tab pos="5497513" algn="l"/>
                <a:tab pos="6411913" algn="l"/>
                <a:tab pos="7326313" algn="l"/>
                <a:tab pos="8240713" algn="l"/>
                <a:tab pos="9155113" algn="l"/>
                <a:tab pos="10069513" algn="l"/>
              </a:tabLst>
            </a:pPr>
            <a:r>
              <a:rPr lang="en-GB" altLang="en-US" sz="2400" dirty="0"/>
              <a:t>	</a:t>
            </a:r>
            <a:r>
              <a:rPr lang="en-GB" altLang="en-US" sz="2400" b="1" dirty="0">
                <a:solidFill>
                  <a:srgbClr val="508349"/>
                </a:solidFill>
              </a:rPr>
              <a:t>=</a:t>
            </a:r>
            <a:r>
              <a:rPr lang="en-GB" altLang="en-US" sz="2400" b="1" dirty="0"/>
              <a:t> </a:t>
            </a:r>
            <a:r>
              <a:rPr lang="en-GB" altLang="en-US" sz="2400" b="1" dirty="0">
                <a:solidFill>
                  <a:srgbClr val="508349"/>
                </a:solidFill>
              </a:rPr>
              <a:t>identity- and plant health check</a:t>
            </a:r>
            <a:endParaRPr lang="en-GB" altLang="en-US" sz="2400" b="1" dirty="0"/>
          </a:p>
          <a:p>
            <a:pPr lvl="1" algn="l">
              <a:lnSpc>
                <a:spcPct val="80000"/>
              </a:lnSpc>
              <a:buClr>
                <a:srgbClr val="E48C22"/>
              </a:buClr>
              <a:buFont typeface="Wingdings" pitchFamily="2" charset="2"/>
              <a:buBlip>
                <a:blip r:embed="rId3"/>
              </a:buBlip>
              <a:tabLst>
                <a:tab pos="925513" algn="l"/>
                <a:tab pos="1839913" algn="l"/>
                <a:tab pos="2754313" algn="l"/>
                <a:tab pos="3668713" algn="l"/>
                <a:tab pos="4583113" algn="l"/>
                <a:tab pos="5497513" algn="l"/>
                <a:tab pos="6411913" algn="l"/>
                <a:tab pos="7326313" algn="l"/>
                <a:tab pos="8240713" algn="l"/>
                <a:tab pos="9155113" algn="l"/>
                <a:tab pos="10069513" algn="l"/>
              </a:tabLst>
            </a:pPr>
            <a:r>
              <a:rPr lang="en-GB" altLang="en-US" sz="2400" dirty="0"/>
              <a:t> confirmation on PH-Movement Doc.</a:t>
            </a:r>
          </a:p>
          <a:p>
            <a:pPr marL="354013" indent="-354013" algn="l">
              <a:buClr>
                <a:srgbClr val="E48C22"/>
              </a:buClr>
              <a:buFont typeface="Wingdings" pitchFamily="2" charset="2"/>
              <a:buNone/>
              <a:tabLst>
                <a:tab pos="925513" algn="l"/>
                <a:tab pos="1839913" algn="l"/>
                <a:tab pos="2754313" algn="l"/>
                <a:tab pos="3668713" algn="l"/>
                <a:tab pos="4583113" algn="l"/>
                <a:tab pos="5497513" algn="l"/>
                <a:tab pos="6411913" algn="l"/>
                <a:tab pos="7326313" algn="l"/>
                <a:tab pos="8240713" algn="l"/>
                <a:tab pos="9155113" algn="l"/>
                <a:tab pos="10069513" algn="l"/>
              </a:tabLst>
            </a:pPr>
            <a:endParaRPr lang="en-GB" altLang="en-US" sz="2400" dirty="0"/>
          </a:p>
          <a:p>
            <a:pPr marL="354013" indent="-354013" algn="l">
              <a:buClr>
                <a:srgbClr val="E48C22"/>
              </a:buClr>
              <a:buFont typeface="Wingdings" pitchFamily="2" charset="2"/>
              <a:buBlip>
                <a:blip r:embed="rId3"/>
              </a:buBlip>
              <a:tabLst>
                <a:tab pos="925513" algn="l"/>
                <a:tab pos="1839913" algn="l"/>
                <a:tab pos="2754313" algn="l"/>
                <a:tab pos="3668713" algn="l"/>
                <a:tab pos="4583113" algn="l"/>
                <a:tab pos="5497513" algn="l"/>
                <a:tab pos="6411913" algn="l"/>
                <a:tab pos="7326313" algn="l"/>
                <a:tab pos="8240713" algn="l"/>
                <a:tab pos="9155113" algn="l"/>
                <a:tab pos="10069513" algn="l"/>
              </a:tabLst>
            </a:pPr>
            <a:r>
              <a:rPr lang="en-GB" altLang="en-US" sz="2400" b="1" dirty="0">
                <a:solidFill>
                  <a:srgbClr val="508349"/>
                </a:solidFill>
              </a:rPr>
              <a:t>PH-Movement Doc.</a:t>
            </a:r>
            <a:r>
              <a:rPr lang="en-GB" altLang="en-US" sz="2400" dirty="0">
                <a:solidFill>
                  <a:srgbClr val="508349"/>
                </a:solidFill>
              </a:rPr>
              <a:t> </a:t>
            </a:r>
            <a:r>
              <a:rPr lang="en-GB" altLang="en-US" sz="2400" dirty="0"/>
              <a:t>or a copy </a:t>
            </a:r>
          </a:p>
          <a:p>
            <a:pPr marL="357188" lvl="1" indent="-357188" algn="l">
              <a:buClr>
                <a:srgbClr val="E48C22"/>
              </a:buClr>
              <a:buFont typeface="Wingdings" pitchFamily="2" charset="2"/>
              <a:buBlip>
                <a:blip r:embed="rId3"/>
              </a:buBlip>
              <a:tabLst>
                <a:tab pos="925513" algn="l"/>
                <a:tab pos="1839913" algn="l"/>
                <a:tab pos="2754313" algn="l"/>
                <a:tab pos="3668713" algn="l"/>
                <a:tab pos="4583113" algn="l"/>
                <a:tab pos="5497513" algn="l"/>
                <a:tab pos="6411913" algn="l"/>
                <a:tab pos="7326313" algn="l"/>
                <a:tab pos="8240713" algn="l"/>
                <a:tab pos="9155113" algn="l"/>
                <a:tab pos="10069513" algn="l"/>
              </a:tabLst>
            </a:pPr>
            <a:r>
              <a:rPr lang="en-GB" altLang="en-US" sz="2400" dirty="0"/>
              <a:t>retained by official body of destination for at least one year </a:t>
            </a:r>
          </a:p>
          <a:p>
            <a:pPr marL="357188" lvl="4" indent="-357188">
              <a:buClr>
                <a:srgbClr val="E48C22"/>
              </a:buClr>
              <a:buFont typeface="Wingdings" pitchFamily="2" charset="2"/>
              <a:buBlip>
                <a:blip r:embed="rId3"/>
              </a:buBlip>
              <a:tabLst>
                <a:tab pos="925513" algn="l"/>
                <a:tab pos="1839913" algn="l"/>
                <a:tab pos="2754313" algn="l"/>
                <a:tab pos="3668713" algn="l"/>
                <a:tab pos="4583113" algn="l"/>
                <a:tab pos="5497513" algn="l"/>
                <a:tab pos="6411913" algn="l"/>
                <a:tab pos="7326313" algn="l"/>
                <a:tab pos="8240713" algn="l"/>
                <a:tab pos="9155113" algn="l"/>
                <a:tab pos="10069513" algn="l"/>
              </a:tabLst>
            </a:pPr>
            <a:r>
              <a:rPr lang="en-GB" altLang="en-US" sz="2400" dirty="0"/>
              <a:t>is to transmit to Customs authority for final release/clearance</a:t>
            </a:r>
          </a:p>
        </p:txBody>
      </p:sp>
      <p:sp>
        <p:nvSpPr>
          <p:cNvPr id="150532" name="Line 4"/>
          <p:cNvSpPr>
            <a:spLocks noChangeShapeType="1"/>
          </p:cNvSpPr>
          <p:nvPr/>
        </p:nvSpPr>
        <p:spPr bwMode="auto">
          <a:xfrm>
            <a:off x="539750" y="1412875"/>
            <a:ext cx="8353425" cy="0"/>
          </a:xfrm>
          <a:prstGeom prst="line">
            <a:avLst/>
          </a:prstGeom>
          <a:noFill/>
          <a:ln w="28575">
            <a:solidFill>
              <a:srgbClr val="4D4D4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6923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150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2" dur="500"/>
                                        <p:tgtEl>
                                          <p:spTgt spid="150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7" dur="500"/>
                                        <p:tgtEl>
                                          <p:spTgt spid="150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2" dur="500"/>
                                        <p:tgtEl>
                                          <p:spTgt spid="150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7" dur="500"/>
                                        <p:tgtEl>
                                          <p:spTgt spid="150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2" dur="500"/>
                                        <p:tgtEl>
                                          <p:spTgt spid="150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7" dur="500"/>
                                        <p:tgtEl>
                                          <p:spTgt spid="150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2276475"/>
            <a:ext cx="6913562" cy="1376363"/>
          </a:xfrm>
        </p:spPr>
        <p:txBody>
          <a:bodyPr/>
          <a:lstStyle/>
          <a:p>
            <a:pPr marL="0" indent="0" algn="ctr">
              <a:buNone/>
            </a:pPr>
            <a:r>
              <a:rPr lang="en-GB" altLang="en-US" sz="2800" b="1" dirty="0">
                <a:solidFill>
                  <a:srgbClr val="66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Basic requirements for import  		inspection</a:t>
            </a:r>
            <a:endParaRPr lang="de-DE" altLang="en-US" sz="2800" b="1" dirty="0">
              <a:solidFill>
                <a:srgbClr val="66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5716" name="Line 4"/>
          <p:cNvSpPr>
            <a:spLocks noChangeShapeType="1"/>
          </p:cNvSpPr>
          <p:nvPr/>
        </p:nvSpPr>
        <p:spPr bwMode="auto">
          <a:xfrm>
            <a:off x="539750" y="1412875"/>
            <a:ext cx="8353425" cy="0"/>
          </a:xfrm>
          <a:prstGeom prst="line">
            <a:avLst/>
          </a:prstGeom>
          <a:noFill/>
          <a:ln w="28575">
            <a:solidFill>
              <a:srgbClr val="4D4D4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7875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7881937" cy="4618038"/>
          </a:xfr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/>
          <a:p>
            <a:pPr marL="0" indent="0">
              <a:lnSpc>
                <a:spcPct val="90000"/>
              </a:lnSpc>
              <a:tabLst>
                <a:tab pos="355600" algn="l"/>
                <a:tab pos="1079500" algn="l"/>
              </a:tabLst>
            </a:pPr>
            <a:r>
              <a:rPr lang="en-GB" altLang="en-US" b="1" dirty="0">
                <a:solidFill>
                  <a:srgbClr val="003399"/>
                </a:solidFill>
              </a:rPr>
              <a:t>Requirements for place of destination</a:t>
            </a:r>
            <a:r>
              <a:rPr lang="en-GB" altLang="en-US" dirty="0">
                <a:solidFill>
                  <a:srgbClr val="D5A10F"/>
                </a:solidFill>
              </a:rPr>
              <a:t> </a:t>
            </a:r>
          </a:p>
          <a:p>
            <a:pPr marL="0" indent="0">
              <a:lnSpc>
                <a:spcPct val="90000"/>
              </a:lnSpc>
              <a:tabLst>
                <a:tab pos="355600" algn="l"/>
                <a:tab pos="1079500" algn="l"/>
              </a:tabLst>
            </a:pPr>
            <a:endParaRPr lang="en-GB" altLang="en-US" sz="1200" dirty="0">
              <a:solidFill>
                <a:srgbClr val="D5A10F"/>
              </a:solidFill>
            </a:endParaRPr>
          </a:p>
          <a:p>
            <a:pPr marL="0" indent="0">
              <a:lnSpc>
                <a:spcPct val="85000"/>
              </a:lnSpc>
              <a:spcBef>
                <a:spcPct val="0"/>
              </a:spcBef>
              <a:buFont typeface="Times New Roman" pitchFamily="18" charset="0"/>
              <a:buBlip>
                <a:blip r:embed="rId3"/>
              </a:buBlip>
              <a:tabLst>
                <a:tab pos="355600" algn="l"/>
                <a:tab pos="1079500" algn="l"/>
              </a:tabLst>
            </a:pPr>
            <a:r>
              <a:rPr lang="en-GB" altLang="en-US" sz="2400" dirty="0"/>
              <a:t> 	</a:t>
            </a:r>
            <a:r>
              <a:rPr lang="en-GB" altLang="en-US" sz="2800" b="1" dirty="0">
                <a:solidFill>
                  <a:srgbClr val="508349"/>
                </a:solidFill>
              </a:rPr>
              <a:t>Fulfilment of minimum conditions </a:t>
            </a:r>
          </a:p>
          <a:p>
            <a:pPr marL="820738" lvl="1" indent="-7938">
              <a:lnSpc>
                <a:spcPct val="85000"/>
              </a:lnSpc>
              <a:spcBef>
                <a:spcPct val="0"/>
              </a:spcBef>
              <a:buFont typeface="Times New Roman" pitchFamily="18" charset="0"/>
              <a:buBlip>
                <a:blip r:embed="rId3"/>
              </a:buBlip>
              <a:tabLst>
                <a:tab pos="355600" algn="l"/>
                <a:tab pos="1079500" algn="l"/>
              </a:tabLst>
            </a:pPr>
            <a:r>
              <a:rPr lang="en-GB" altLang="en-US" sz="2000" dirty="0"/>
              <a:t> </a:t>
            </a:r>
            <a:r>
              <a:rPr lang="en-GB" altLang="en-US" sz="2400" dirty="0"/>
              <a:t>laid down in paragraphs 1, 2 and 3(a) of the Annex to Directive 98/22/EC</a:t>
            </a:r>
          </a:p>
          <a:p>
            <a:pPr marL="0" indent="0">
              <a:lnSpc>
                <a:spcPct val="85000"/>
              </a:lnSpc>
              <a:spcBef>
                <a:spcPct val="0"/>
              </a:spcBef>
              <a:tabLst>
                <a:tab pos="355600" algn="l"/>
                <a:tab pos="1079500" algn="l"/>
              </a:tabLst>
            </a:pPr>
            <a:endParaRPr lang="en-GB" altLang="en-US" sz="2400" dirty="0"/>
          </a:p>
          <a:p>
            <a:pPr marL="0" indent="0">
              <a:lnSpc>
                <a:spcPct val="85000"/>
              </a:lnSpc>
              <a:spcBef>
                <a:spcPct val="0"/>
              </a:spcBef>
              <a:buFont typeface="Times New Roman" pitchFamily="18" charset="0"/>
              <a:buBlip>
                <a:blip r:embed="rId3"/>
              </a:buBlip>
              <a:tabLst>
                <a:tab pos="355600" algn="l"/>
                <a:tab pos="1079500" algn="l"/>
              </a:tabLst>
            </a:pPr>
            <a:r>
              <a:rPr lang="en-GB" altLang="en-US" sz="2400" dirty="0"/>
              <a:t> </a:t>
            </a:r>
            <a:r>
              <a:rPr lang="en-GB" altLang="en-US" sz="2800" dirty="0"/>
              <a:t>Minimum conditions concerning the </a:t>
            </a:r>
            <a:r>
              <a:rPr lang="en-GB" altLang="en-US" sz="2800" b="1" dirty="0">
                <a:solidFill>
                  <a:srgbClr val="508349"/>
                </a:solidFill>
              </a:rPr>
              <a:t>storage </a:t>
            </a:r>
            <a:r>
              <a:rPr lang="en-GB" altLang="en-US" sz="2400" b="1" dirty="0"/>
              <a:t>guaranties, separation of commodities</a:t>
            </a:r>
          </a:p>
          <a:p>
            <a:pPr marL="820738" lvl="1" indent="-7938">
              <a:lnSpc>
                <a:spcPct val="85000"/>
              </a:lnSpc>
              <a:spcBef>
                <a:spcPct val="0"/>
              </a:spcBef>
              <a:buFont typeface="Times New Roman" pitchFamily="18" charset="0"/>
              <a:buBlip>
                <a:blip r:embed="rId3"/>
              </a:buBlip>
              <a:tabLst>
                <a:tab pos="355600" algn="l"/>
                <a:tab pos="1079500" algn="l"/>
              </a:tabLst>
            </a:pPr>
            <a:r>
              <a:rPr lang="en-GB" altLang="en-US" sz="2000" dirty="0"/>
              <a:t> </a:t>
            </a:r>
            <a:r>
              <a:rPr lang="en-GB" altLang="en-US" sz="2400" dirty="0">
                <a:solidFill>
                  <a:schemeClr val="tx1"/>
                </a:solidFill>
              </a:rPr>
              <a:t>packaging of the consignment or the means of transport shall be </a:t>
            </a:r>
            <a:r>
              <a:rPr lang="en-GB" altLang="en-US" sz="2400" dirty="0">
                <a:solidFill>
                  <a:srgbClr val="508349"/>
                </a:solidFill>
              </a:rPr>
              <a:t>closed or sealed</a:t>
            </a:r>
            <a:r>
              <a:rPr lang="en-GB" altLang="en-US" sz="2400" dirty="0">
                <a:solidFill>
                  <a:schemeClr val="tx1"/>
                </a:solidFill>
              </a:rPr>
              <a:t> in such a way that the products concerned cannot cause infestation or infection during their transport and … their identity will remain unchanged</a:t>
            </a:r>
          </a:p>
        </p:txBody>
      </p:sp>
      <p:sp>
        <p:nvSpPr>
          <p:cNvPr id="128008" name="Line 8"/>
          <p:cNvSpPr>
            <a:spLocks noChangeShapeType="1"/>
          </p:cNvSpPr>
          <p:nvPr/>
        </p:nvSpPr>
        <p:spPr bwMode="auto">
          <a:xfrm>
            <a:off x="539750" y="1412875"/>
            <a:ext cx="8353425" cy="0"/>
          </a:xfrm>
          <a:prstGeom prst="line">
            <a:avLst/>
          </a:prstGeom>
          <a:noFill/>
          <a:ln w="28575">
            <a:solidFill>
              <a:srgbClr val="4D4D4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900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body"/>
          </p:nvPr>
        </p:nvSpPr>
        <p:spPr>
          <a:xfrm>
            <a:off x="611188" y="1557338"/>
            <a:ext cx="8135937" cy="4392612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398">
                <a:solidFill>
                  <a:srgbClr val="CC78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pPr algn="l" eaLnBrk="0" hangingPunct="0">
              <a:lnSpc>
                <a:spcPct val="90000"/>
              </a:lnSpc>
              <a:spcBef>
                <a:spcPct val="20000"/>
              </a:spcBef>
              <a:buClrTx/>
              <a:buSz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en-US" sz="2800" b="1">
              <a:solidFill>
                <a:srgbClr val="66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lnSpc>
                <a:spcPct val="9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en-US" sz="2800" b="1">
              <a:solidFill>
                <a:srgbClr val="003399"/>
              </a:solidFill>
            </a:endParaRPr>
          </a:p>
          <a:p>
            <a:pPr algn="l">
              <a:lnSpc>
                <a:spcPct val="9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en-US" sz="2800" b="1">
                <a:solidFill>
                  <a:srgbClr val="003399"/>
                </a:solidFill>
              </a:rPr>
              <a:t>Documentary checks </a:t>
            </a:r>
          </a:p>
          <a:p>
            <a:pPr algn="l">
              <a:lnSpc>
                <a:spcPct val="9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en-US" sz="2800" b="1">
              <a:solidFill>
                <a:srgbClr val="003399"/>
              </a:solidFill>
            </a:endParaRPr>
          </a:p>
          <a:p>
            <a:pPr algn="l">
              <a:lnSpc>
                <a:spcPct val="9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en-US" sz="2400"/>
              <a:t>Documentary checks and the inspections for compliance (Article 13b.1) with the provisions of Annex III (2000/29/EC) must be made by the official </a:t>
            </a:r>
            <a:r>
              <a:rPr lang="en-GB" altLang="en-US" sz="2400" b="1">
                <a:solidFill>
                  <a:srgbClr val="003399"/>
                </a:solidFill>
              </a:rPr>
              <a:t>body of point of entry</a:t>
            </a:r>
            <a:r>
              <a:rPr lang="en-GB" altLang="en-US" sz="2400"/>
              <a:t> </a:t>
            </a:r>
            <a:r>
              <a:rPr lang="en-GB" altLang="en-US" sz="2400" b="1" u="sng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</a:t>
            </a:r>
            <a:r>
              <a:rPr lang="en-GB" altLang="en-US" sz="2400" u="sng">
                <a:solidFill>
                  <a:srgbClr val="FF3300"/>
                </a:solidFill>
              </a:rPr>
              <a:t> </a:t>
            </a:r>
            <a:r>
              <a:rPr lang="en-GB" altLang="en-US" sz="2400" b="1">
                <a:solidFill>
                  <a:srgbClr val="003399"/>
                </a:solidFill>
              </a:rPr>
              <a:t>by the customs</a:t>
            </a:r>
            <a:r>
              <a:rPr lang="en-GB" altLang="en-US" sz="2400"/>
              <a:t> authorities of the point of entry</a:t>
            </a:r>
          </a:p>
          <a:p>
            <a:pPr algn="l">
              <a:lnSpc>
                <a:spcPct val="9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en-US" sz="2400"/>
          </a:p>
          <a:p>
            <a:pPr algn="l">
              <a:lnSpc>
                <a:spcPct val="9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en-US" sz="1800" i="1">
              <a:solidFill>
                <a:srgbClr val="E48C22"/>
              </a:solidFill>
            </a:endParaRPr>
          </a:p>
          <a:p>
            <a:pPr algn="l">
              <a:lnSpc>
                <a:spcPct val="90000"/>
              </a:lnSpc>
              <a:spcBef>
                <a:spcPct val="50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en-US" sz="1800" b="1">
                <a:solidFill>
                  <a:srgbClr val="66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Legal base:</a:t>
            </a:r>
          </a:p>
          <a:p>
            <a:pPr algn="l">
              <a:lnSpc>
                <a:spcPct val="90000"/>
              </a:lnSpc>
              <a:spcBef>
                <a:spcPct val="50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en-US" sz="1800" i="1"/>
              <a:t>Council Directive 2000/29/EC,  Article 13a 1. (b) (i)</a:t>
            </a:r>
            <a:endParaRPr lang="en-GB" altLang="en-US" sz="2400">
              <a:solidFill>
                <a:srgbClr val="003399"/>
              </a:solidFill>
            </a:endParaRPr>
          </a:p>
        </p:txBody>
      </p:sp>
      <p:sp>
        <p:nvSpPr>
          <p:cNvPr id="98307" name="Line 3"/>
          <p:cNvSpPr>
            <a:spLocks noChangeShapeType="1"/>
          </p:cNvSpPr>
          <p:nvPr/>
        </p:nvSpPr>
        <p:spPr bwMode="auto">
          <a:xfrm>
            <a:off x="539750" y="1412875"/>
            <a:ext cx="8353425" cy="0"/>
          </a:xfrm>
          <a:prstGeom prst="line">
            <a:avLst/>
          </a:prstGeom>
          <a:noFill/>
          <a:ln w="28575">
            <a:solidFill>
              <a:srgbClr val="4D4D4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1586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1" dur="500"/>
                                        <p:tgtEl>
                                          <p:spTgt spid="98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5" dur="500"/>
                                        <p:tgtEl>
                                          <p:spTgt spid="983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9" dur="500"/>
                                        <p:tgtEl>
                                          <p:spTgt spid="983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3" dur="500"/>
                                        <p:tgtEl>
                                          <p:spTgt spid="983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1331913" y="1557338"/>
            <a:ext cx="6985000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1pPr>
            <a:lvl2pPr marL="466725" indent="-274638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en-GB" altLang="en-US" sz="3600"/>
              <a:t> </a:t>
            </a:r>
            <a:r>
              <a:rPr lang="en-GB" altLang="en-US" sz="1800" b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Documentary check</a:t>
            </a:r>
          </a:p>
          <a:p>
            <a:pPr eaLnBrk="1" hangingPunct="1"/>
            <a:endParaRPr lang="en-GB" altLang="en-US" b="1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Clr>
                <a:srgbClr val="E48C00"/>
              </a:buClr>
              <a:buSzTx/>
              <a:buFont typeface="Wingdings" pitchFamily="2" charset="2"/>
              <a:buBlip>
                <a:blip r:embed="rId3"/>
              </a:buBlip>
            </a:pPr>
            <a:r>
              <a:rPr lang="en-GB" altLang="en-US"/>
              <a:t> 	</a:t>
            </a:r>
            <a:r>
              <a:rPr lang="en-GB" altLang="en-US" b="1"/>
              <a:t>plants and plant products under control </a:t>
            </a:r>
          </a:p>
          <a:p>
            <a:pPr eaLnBrk="1" hangingPunct="1">
              <a:buClr>
                <a:srgbClr val="E48C00"/>
              </a:buClr>
              <a:buSzTx/>
              <a:buFont typeface="Wingdings" pitchFamily="2" charset="2"/>
              <a:buNone/>
            </a:pPr>
            <a:r>
              <a:rPr lang="en-GB" altLang="en-US" b="1"/>
              <a:t>	(Annex V B)</a:t>
            </a:r>
          </a:p>
          <a:p>
            <a:pPr eaLnBrk="1" hangingPunct="1">
              <a:buClr>
                <a:srgbClr val="E48C00"/>
              </a:buClr>
              <a:buSzTx/>
              <a:buFont typeface="Wingdings" pitchFamily="2" charset="2"/>
              <a:buBlip>
                <a:blip r:embed="rId3"/>
              </a:buBlip>
            </a:pPr>
            <a:r>
              <a:rPr lang="en-GB" altLang="en-US" b="1"/>
              <a:t> 	prohibitions</a:t>
            </a:r>
          </a:p>
          <a:p>
            <a:pPr eaLnBrk="1" hangingPunct="1">
              <a:buClr>
                <a:srgbClr val="E48C00"/>
              </a:buClr>
              <a:buSzTx/>
              <a:buFont typeface="Wingdings" pitchFamily="2" charset="2"/>
              <a:buBlip>
                <a:blip r:embed="rId3"/>
              </a:buBlip>
            </a:pPr>
            <a:r>
              <a:rPr lang="en-GB" altLang="en-US" b="1"/>
              <a:t> 	small quantities</a:t>
            </a:r>
          </a:p>
          <a:p>
            <a:pPr eaLnBrk="1" hangingPunct="1">
              <a:buClr>
                <a:srgbClr val="E48C00"/>
              </a:buClr>
              <a:buSzTx/>
              <a:buFont typeface="Wingdings" pitchFamily="2" charset="2"/>
              <a:buBlip>
                <a:blip r:embed="rId3"/>
              </a:buBlip>
            </a:pPr>
            <a:r>
              <a:rPr lang="en-GB" altLang="en-US" b="1"/>
              <a:t> 	official registration number (NPPO)</a:t>
            </a:r>
          </a:p>
          <a:p>
            <a:pPr eaLnBrk="1" hangingPunct="1">
              <a:buClr>
                <a:srgbClr val="E48C00"/>
              </a:buClr>
              <a:buSzTx/>
              <a:buFont typeface="Wingdings" pitchFamily="2" charset="2"/>
              <a:buBlip>
                <a:blip r:embed="rId3"/>
              </a:buBlip>
            </a:pPr>
            <a:r>
              <a:rPr lang="en-GB" altLang="en-US" b="1"/>
              <a:t> 	PC </a:t>
            </a:r>
          </a:p>
          <a:p>
            <a:pPr lvl="2" eaLnBrk="1" hangingPunct="1">
              <a:buClr>
                <a:srgbClr val="E48C00"/>
              </a:buClr>
              <a:buSzTx/>
              <a:buFont typeface="Wingdings" pitchFamily="2" charset="2"/>
              <a:buBlip>
                <a:blip r:embed="rId3"/>
              </a:buBlip>
            </a:pPr>
            <a:r>
              <a:rPr lang="en-GB" altLang="en-US" sz="2000" b="1"/>
              <a:t>botanical name, additional declaration,..</a:t>
            </a:r>
          </a:p>
          <a:p>
            <a:pPr lvl="2" eaLnBrk="1" hangingPunct="1">
              <a:buClrTx/>
              <a:buSzTx/>
              <a:buFontTx/>
              <a:buBlip>
                <a:blip r:embed="rId3"/>
              </a:buBlip>
            </a:pPr>
            <a:r>
              <a:rPr lang="en-GB" altLang="en-US" sz="2000" b="1"/>
              <a:t>validity (date, original …)</a:t>
            </a:r>
          </a:p>
          <a:p>
            <a:pPr eaLnBrk="1" hangingPunct="1">
              <a:buClr>
                <a:srgbClr val="E48C00"/>
              </a:buClr>
              <a:buSzTx/>
              <a:buFont typeface="Wingdings" pitchFamily="2" charset="2"/>
              <a:buBlip>
                <a:blip r:embed="rId3"/>
              </a:buBlip>
            </a:pPr>
            <a:r>
              <a:rPr lang="en-GB" altLang="en-US" b="1"/>
              <a:t> 	derogations</a:t>
            </a:r>
          </a:p>
          <a:p>
            <a:pPr eaLnBrk="1" hangingPunct="1">
              <a:buClr>
                <a:srgbClr val="E48C00"/>
              </a:buClr>
              <a:buSzTx/>
              <a:buFont typeface="Wingdings" pitchFamily="2" charset="2"/>
              <a:buBlip>
                <a:blip r:embed="rId3"/>
              </a:buBlip>
            </a:pPr>
            <a:r>
              <a:rPr lang="en-GB" altLang="en-US" b="1"/>
              <a:t> 	protected zones (Annex IV B)</a:t>
            </a:r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900113" y="2205038"/>
            <a:ext cx="307975" cy="3311525"/>
          </a:xfrm>
          <a:prstGeom prst="downArrow">
            <a:avLst>
              <a:gd name="adj1" fmla="val 50000"/>
              <a:gd name="adj2" fmla="val 268814"/>
            </a:avLst>
          </a:prstGeom>
          <a:solidFill>
            <a:srgbClr val="008000"/>
          </a:solidFill>
          <a:ln w="9398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539750" y="1412875"/>
            <a:ext cx="8353425" cy="0"/>
          </a:xfrm>
          <a:prstGeom prst="line">
            <a:avLst/>
          </a:prstGeom>
          <a:noFill/>
          <a:ln w="28575">
            <a:solidFill>
              <a:srgbClr val="4D4D4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70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1000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1" dur="1000"/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5" dur="1000"/>
                                        <p:tgtEl>
                                          <p:spTgt spid="9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9" dur="1000"/>
                                        <p:tgtEl>
                                          <p:spTgt spid="9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3" dur="1000"/>
                                        <p:tgtEl>
                                          <p:spTgt spid="92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7" dur="1000"/>
                                        <p:tgtEl>
                                          <p:spTgt spid="92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1" dur="1000"/>
                                        <p:tgtEl>
                                          <p:spTgt spid="92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5" dur="1000"/>
                                        <p:tgtEl>
                                          <p:spTgt spid="92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9" dur="1000"/>
                                        <p:tgtEl>
                                          <p:spTgt spid="92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43" dur="1000"/>
                                        <p:tgtEl>
                                          <p:spTgt spid="92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47" dur="1000"/>
                                        <p:tgtEl>
                                          <p:spTgt spid="92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51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755650" y="1341438"/>
            <a:ext cx="7991475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1pPr>
            <a:lvl2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altLang="en-US" sz="3600"/>
              <a:t> </a:t>
            </a:r>
            <a:r>
              <a:rPr lang="en-GB" altLang="en-US" sz="2800" b="1">
                <a:solidFill>
                  <a:srgbClr val="003399"/>
                </a:solidFill>
              </a:rPr>
              <a:t>Identity check</a:t>
            </a:r>
          </a:p>
          <a:p>
            <a:pPr eaLnBrk="1" hangingPunct="1"/>
            <a:endParaRPr lang="en-GB" altLang="en-US" sz="2800" b="1">
              <a:solidFill>
                <a:srgbClr val="003399"/>
              </a:solidFill>
            </a:endParaRPr>
          </a:p>
          <a:p>
            <a:pPr eaLnBrk="1" hangingPunct="1"/>
            <a:r>
              <a:rPr lang="en-GB" altLang="en-US"/>
              <a:t>A check to ensure that a consignment comprises </a:t>
            </a:r>
          </a:p>
          <a:p>
            <a:pPr eaLnBrk="1" hangingPunct="1"/>
            <a:r>
              <a:rPr lang="en-GB" altLang="en-US"/>
              <a:t>only those goods which are declared to customs</a:t>
            </a:r>
          </a:p>
          <a:p>
            <a:pPr eaLnBrk="1" hangingPunct="1"/>
            <a:r>
              <a:rPr lang="en-GB" altLang="en-US"/>
              <a:t>and are accurately described on the phytosanitary certificate.</a:t>
            </a:r>
          </a:p>
          <a:p>
            <a:pPr eaLnBrk="1" hangingPunct="1"/>
            <a:endParaRPr lang="en-GB" altLang="en-US"/>
          </a:p>
          <a:p>
            <a:pPr eaLnBrk="1" hangingPunct="1"/>
            <a:endParaRPr lang="en-GB" altLang="en-US" sz="1800" b="1" i="1">
              <a:solidFill>
                <a:srgbClr val="CC7800"/>
              </a:solidFill>
            </a:endParaRPr>
          </a:p>
          <a:p>
            <a:pPr eaLnBrk="1" hangingPunct="1"/>
            <a:endParaRPr lang="en-GB" altLang="en-US" sz="1800" b="1" i="1">
              <a:solidFill>
                <a:srgbClr val="CC7800"/>
              </a:solidFill>
            </a:endParaRPr>
          </a:p>
          <a:p>
            <a:pPr eaLnBrk="1" hangingPunct="1"/>
            <a:endParaRPr lang="en-GB" altLang="en-US" sz="1800" b="1" i="1">
              <a:solidFill>
                <a:srgbClr val="CC7800"/>
              </a:solidFill>
            </a:endParaRPr>
          </a:p>
          <a:p>
            <a:pPr eaLnBrk="1" hangingPunct="1"/>
            <a:r>
              <a:rPr lang="en-GB" altLang="en-US" sz="1800" b="1">
                <a:solidFill>
                  <a:srgbClr val="66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Legal base:</a:t>
            </a:r>
          </a:p>
          <a:p>
            <a:r>
              <a:rPr lang="en-GB" altLang="en-US" sz="1800" i="1"/>
              <a:t>Council Directive 2002/89/EC amending Directive 2000/29/EC,</a:t>
            </a:r>
          </a:p>
          <a:p>
            <a:r>
              <a:rPr lang="en-GB" altLang="en-US" sz="1800" i="1"/>
              <a:t> Article 13a 1. (b) (ii)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539750" y="1412875"/>
            <a:ext cx="8353425" cy="0"/>
          </a:xfrm>
          <a:prstGeom prst="line">
            <a:avLst/>
          </a:prstGeom>
          <a:noFill/>
          <a:ln w="28575">
            <a:solidFill>
              <a:srgbClr val="4D4D4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0103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1000"/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1" dur="1000"/>
                                        <p:tgtEl>
                                          <p:spTgt spid="12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5" dur="1000"/>
                                        <p:tgtEl>
                                          <p:spTgt spid="122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9" dur="1000"/>
                                        <p:tgtEl>
                                          <p:spTgt spid="122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3" dur="1000"/>
                                        <p:tgtEl>
                                          <p:spTgt spid="1228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7" dur="1000"/>
                                        <p:tgtEl>
                                          <p:spTgt spid="1228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1" dur="1000"/>
                                        <p:tgtEl>
                                          <p:spTgt spid="122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body"/>
          </p:nvPr>
        </p:nvSpPr>
        <p:spPr>
          <a:xfrm>
            <a:off x="900113" y="1557338"/>
            <a:ext cx="7704137" cy="3816350"/>
          </a:xfrm>
          <a:ln/>
        </p:spPr>
        <p:txBody>
          <a:bodyPr anchor="t"/>
          <a:lstStyle/>
          <a:p>
            <a:pPr marL="354013" indent="-354013" algn="r">
              <a:spcBef>
                <a:spcPts val="1000"/>
              </a:spcBef>
              <a:tabLst>
                <a:tab pos="925513" algn="l"/>
                <a:tab pos="1839913" algn="l"/>
                <a:tab pos="2159000" algn="l"/>
                <a:tab pos="3668713" algn="l"/>
                <a:tab pos="4583113" algn="l"/>
                <a:tab pos="5497513" algn="l"/>
                <a:tab pos="6411913" algn="l"/>
                <a:tab pos="7326313" algn="l"/>
                <a:tab pos="8240713" algn="l"/>
                <a:tab pos="9155113" algn="l"/>
                <a:tab pos="10069513" algn="l"/>
              </a:tabLst>
            </a:pPr>
            <a:r>
              <a:rPr lang="en-GB" altLang="en-US" sz="2400" b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Identity check</a:t>
            </a:r>
          </a:p>
          <a:p>
            <a:pPr marL="354013" indent="-354013" algn="r">
              <a:spcBef>
                <a:spcPts val="1000"/>
              </a:spcBef>
              <a:tabLst>
                <a:tab pos="925513" algn="l"/>
                <a:tab pos="1839913" algn="l"/>
                <a:tab pos="2159000" algn="l"/>
                <a:tab pos="3668713" algn="l"/>
                <a:tab pos="4583113" algn="l"/>
                <a:tab pos="5497513" algn="l"/>
                <a:tab pos="6411913" algn="l"/>
                <a:tab pos="7326313" algn="l"/>
                <a:tab pos="8240713" algn="l"/>
                <a:tab pos="9155113" algn="l"/>
                <a:tab pos="10069513" algn="l"/>
              </a:tabLst>
            </a:pPr>
            <a:endParaRPr lang="en-GB" altLang="en-US" sz="1000" b="1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54013" indent="-354013" algn="l">
              <a:spcBef>
                <a:spcPts val="800"/>
              </a:spcBef>
              <a:buClr>
                <a:srgbClr val="CC9900"/>
              </a:buClr>
              <a:buFont typeface="Wingdings" pitchFamily="2" charset="2"/>
              <a:buBlip>
                <a:blip r:embed="rId3"/>
              </a:buBlip>
              <a:tabLst>
                <a:tab pos="925513" algn="l"/>
                <a:tab pos="1839913" algn="l"/>
                <a:tab pos="2159000" algn="l"/>
                <a:tab pos="3668713" algn="l"/>
                <a:tab pos="4583113" algn="l"/>
                <a:tab pos="5497513" algn="l"/>
                <a:tab pos="6411913" algn="l"/>
                <a:tab pos="7326313" algn="l"/>
                <a:tab pos="8240713" algn="l"/>
                <a:tab pos="9155113" algn="l"/>
                <a:tab pos="10069513" algn="l"/>
              </a:tabLst>
            </a:pPr>
            <a:r>
              <a:rPr lang="en-GB" altLang="en-US" sz="2800" b="1"/>
              <a:t>Compare: documents and content of 			consignment</a:t>
            </a:r>
          </a:p>
          <a:p>
            <a:pPr marL="354013" indent="-354013" algn="l">
              <a:spcBef>
                <a:spcPts val="700"/>
              </a:spcBef>
              <a:buClr>
                <a:srgbClr val="CC9900"/>
              </a:buClr>
              <a:buFont typeface="Wingdings" pitchFamily="2" charset="2"/>
              <a:buBlip>
                <a:blip r:embed="rId3"/>
              </a:buBlip>
              <a:tabLst>
                <a:tab pos="925513" algn="l"/>
                <a:tab pos="1839913" algn="l"/>
                <a:tab pos="2159000" algn="l"/>
                <a:tab pos="3668713" algn="l"/>
                <a:tab pos="4583113" algn="l"/>
                <a:tab pos="5497513" algn="l"/>
                <a:tab pos="6411913" algn="l"/>
                <a:tab pos="7326313" algn="l"/>
                <a:tab pos="8240713" algn="l"/>
                <a:tab pos="9155113" algn="l"/>
                <a:tab pos="10069513" algn="l"/>
              </a:tabLst>
            </a:pPr>
            <a:r>
              <a:rPr lang="en-GB" altLang="en-US" sz="2800" b="1"/>
              <a:t>Identify: 		the commodity </a:t>
            </a:r>
          </a:p>
          <a:p>
            <a:pPr marL="354013" indent="-354013" algn="l">
              <a:spcBef>
                <a:spcPts val="700"/>
              </a:spcBef>
              <a:buClr>
                <a:srgbClr val="CC9900"/>
              </a:buClr>
              <a:buFont typeface="Wingdings" pitchFamily="2" charset="2"/>
              <a:buBlip>
                <a:blip r:embed="rId3"/>
              </a:buBlip>
              <a:tabLst>
                <a:tab pos="925513" algn="l"/>
                <a:tab pos="1839913" algn="l"/>
                <a:tab pos="2159000" algn="l"/>
                <a:tab pos="3668713" algn="l"/>
                <a:tab pos="4583113" algn="l"/>
                <a:tab pos="5497513" algn="l"/>
                <a:tab pos="6411913" algn="l"/>
                <a:tab pos="7326313" algn="l"/>
                <a:tab pos="8240713" algn="l"/>
                <a:tab pos="9155113" algn="l"/>
                <a:tab pos="10069513" algn="l"/>
              </a:tabLst>
            </a:pPr>
            <a:r>
              <a:rPr lang="en-GB" altLang="en-US" sz="2800" b="1"/>
              <a:t>Control: 		amount, quantity</a:t>
            </a:r>
          </a:p>
          <a:p>
            <a:pPr marL="354013" indent="-354013" algn="l">
              <a:spcBef>
                <a:spcPts val="700"/>
              </a:spcBef>
              <a:buClr>
                <a:srgbClr val="CC9900"/>
              </a:buClr>
              <a:buFont typeface="Wingdings" pitchFamily="2" charset="2"/>
              <a:buBlip>
                <a:blip r:embed="rId3"/>
              </a:buBlip>
              <a:tabLst>
                <a:tab pos="925513" algn="l"/>
                <a:tab pos="1839913" algn="l"/>
                <a:tab pos="2159000" algn="l"/>
                <a:tab pos="3668713" algn="l"/>
                <a:tab pos="4583113" algn="l"/>
                <a:tab pos="5497513" algn="l"/>
                <a:tab pos="6411913" algn="l"/>
                <a:tab pos="7326313" algn="l"/>
                <a:tab pos="8240713" algn="l"/>
                <a:tab pos="9155113" algn="l"/>
                <a:tab pos="10069513" algn="l"/>
              </a:tabLst>
            </a:pPr>
            <a:r>
              <a:rPr lang="en-GB" altLang="en-US" sz="2800" b="1"/>
              <a:t>? non-declared items</a:t>
            </a:r>
          </a:p>
          <a:p>
            <a:pPr marL="354013" indent="-354013" algn="l">
              <a:spcBef>
                <a:spcPts val="800"/>
              </a:spcBef>
              <a:buClr>
                <a:srgbClr val="CC9900"/>
              </a:buClr>
              <a:buFont typeface="Wingdings" pitchFamily="2" charset="2"/>
              <a:buNone/>
              <a:tabLst>
                <a:tab pos="925513" algn="l"/>
                <a:tab pos="1839913" algn="l"/>
                <a:tab pos="2159000" algn="l"/>
                <a:tab pos="3668713" algn="l"/>
                <a:tab pos="4583113" algn="l"/>
                <a:tab pos="5497513" algn="l"/>
                <a:tab pos="6411913" algn="l"/>
                <a:tab pos="7326313" algn="l"/>
                <a:tab pos="8240713" algn="l"/>
                <a:tab pos="9155113" algn="l"/>
                <a:tab pos="10069513" algn="l"/>
              </a:tabLst>
            </a:pPr>
            <a:endParaRPr lang="en-GB" altLang="en-US" sz="3200" b="1"/>
          </a:p>
        </p:txBody>
      </p:sp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539750" y="1916113"/>
            <a:ext cx="307975" cy="3311525"/>
          </a:xfrm>
          <a:prstGeom prst="downArrow">
            <a:avLst>
              <a:gd name="adj1" fmla="val 50000"/>
              <a:gd name="adj2" fmla="val 268814"/>
            </a:avLst>
          </a:prstGeom>
          <a:solidFill>
            <a:srgbClr val="008000"/>
          </a:solidFill>
          <a:ln w="9398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539750" y="1412875"/>
            <a:ext cx="8353425" cy="0"/>
          </a:xfrm>
          <a:prstGeom prst="line">
            <a:avLst/>
          </a:prstGeom>
          <a:noFill/>
          <a:ln w="28575">
            <a:solidFill>
              <a:srgbClr val="4D4D4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5544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1" dur="500"/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6" dur="500"/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1" dur="500"/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6" dur="500"/>
                                        <p:tgtEl>
                                          <p:spTgt spid="143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0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body"/>
          </p:nvPr>
        </p:nvSpPr>
        <p:spPr>
          <a:xfrm>
            <a:off x="827088" y="1700213"/>
            <a:ext cx="7632700" cy="4365625"/>
          </a:xfrm>
          <a:ln/>
        </p:spPr>
        <p:txBody>
          <a:bodyPr anchor="t"/>
          <a:lstStyle/>
          <a:p>
            <a:pPr algn="r">
              <a:spcBef>
                <a:spcPts val="1000"/>
              </a:spcBef>
              <a:tabLst>
                <a:tab pos="569913" algn="l"/>
                <a:tab pos="1257300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en-US" sz="20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Identity check</a:t>
            </a:r>
          </a:p>
          <a:p>
            <a:pPr algn="l">
              <a:spcBef>
                <a:spcPts val="1000"/>
              </a:spcBef>
              <a:tabLst>
                <a:tab pos="569913" algn="l"/>
                <a:tab pos="1257300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en-US" sz="24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! prohibited and non-declared items, e.g. tourist traffic</a:t>
            </a:r>
          </a:p>
          <a:p>
            <a:pPr algn="l">
              <a:spcBef>
                <a:spcPts val="1000"/>
              </a:spcBef>
              <a:tabLst>
                <a:tab pos="569913" algn="l"/>
                <a:tab pos="1257300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GB" altLang="en-US" sz="2000" b="1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spcBef>
                <a:spcPts val="800"/>
              </a:spcBef>
              <a:buClr>
                <a:srgbClr val="CC7800"/>
              </a:buClr>
              <a:buFont typeface="Wingdings" pitchFamily="2" charset="2"/>
              <a:buChar char=""/>
              <a:tabLst>
                <a:tab pos="569913" algn="l"/>
                <a:tab pos="1257300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en-US" sz="2400" dirty="0"/>
              <a:t> </a:t>
            </a:r>
            <a:r>
              <a:rPr lang="en-GB" altLang="en-US" sz="2400" b="1" dirty="0"/>
              <a:t>Orchid cut flowers from TH without PC</a:t>
            </a:r>
          </a:p>
          <a:p>
            <a:pPr algn="l">
              <a:spcBef>
                <a:spcPts val="800"/>
              </a:spcBef>
              <a:buClr>
                <a:srgbClr val="CC7800"/>
              </a:buClr>
              <a:buFont typeface="Wingdings" pitchFamily="2" charset="2"/>
              <a:buChar char=""/>
              <a:tabLst>
                <a:tab pos="569913" algn="l"/>
                <a:tab pos="1257300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en-US" sz="2400" b="1" dirty="0"/>
              <a:t> Vine leaves from TR</a:t>
            </a:r>
            <a:r>
              <a:rPr lang="en-GB" altLang="en-US" sz="2400" dirty="0"/>
              <a:t> 				</a:t>
            </a:r>
            <a:br>
              <a:rPr lang="en-GB" altLang="en-US" sz="2400" dirty="0"/>
            </a:br>
            <a:r>
              <a:rPr lang="en-GB" altLang="en-US" sz="2400" dirty="0"/>
              <a:t>			</a:t>
            </a:r>
          </a:p>
          <a:p>
            <a:pPr algn="l">
              <a:spcBef>
                <a:spcPts val="600"/>
              </a:spcBef>
              <a:buClrTx/>
              <a:buSzTx/>
              <a:buFontTx/>
              <a:buNone/>
              <a:tabLst>
                <a:tab pos="569913" algn="l"/>
                <a:tab pos="1257300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en-US" sz="3200" dirty="0"/>
              <a:t>		</a:t>
            </a:r>
            <a:r>
              <a:rPr lang="en-GB" altLang="en-US" sz="2400" dirty="0"/>
              <a:t>cooperation with customs</a:t>
            </a:r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 rot="16200000">
            <a:off x="1271588" y="4065588"/>
            <a:ext cx="246062" cy="989012"/>
          </a:xfrm>
          <a:prstGeom prst="downArrow">
            <a:avLst>
              <a:gd name="adj1" fmla="val 50000"/>
              <a:gd name="adj2" fmla="val 100484"/>
            </a:avLst>
          </a:prstGeom>
          <a:solidFill>
            <a:srgbClr val="008000"/>
          </a:solidFill>
          <a:ln w="9398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539750" y="1412875"/>
            <a:ext cx="8353425" cy="0"/>
          </a:xfrm>
          <a:prstGeom prst="line">
            <a:avLst/>
          </a:prstGeom>
          <a:noFill/>
          <a:ln w="28575">
            <a:solidFill>
              <a:srgbClr val="4D4D4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4784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1" dur="500"/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4" dur="500"/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7" dur="500"/>
                                        <p:tgtEl>
                                          <p:spTgt spid="15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1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5" dur="500"/>
                                        <p:tgtEl>
                                          <p:spTgt spid="153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55650" y="5084763"/>
            <a:ext cx="7488238" cy="86360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10000"/>
          </a:bodyPr>
          <a:lstStyle/>
          <a:p>
            <a:r>
              <a:rPr lang="en-GB" altLang="en-US" sz="1800" b="1">
                <a:solidFill>
                  <a:srgbClr val="66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Legal base:</a:t>
            </a:r>
          </a:p>
          <a:p>
            <a:pPr>
              <a:spcBef>
                <a:spcPct val="0"/>
              </a:spcBef>
            </a:pPr>
            <a:r>
              <a:rPr lang="en-GB" altLang="en-US" sz="1800" i="1"/>
              <a:t>Council Directive 2002/89/EC amending Directive 2000/29/EC, </a:t>
            </a:r>
          </a:p>
          <a:p>
            <a:pPr>
              <a:spcBef>
                <a:spcPct val="0"/>
              </a:spcBef>
            </a:pPr>
            <a:r>
              <a:rPr lang="en-GB" altLang="en-US" sz="1800" i="1"/>
              <a:t>Article 13a. 1. (b) (iii)</a:t>
            </a:r>
          </a:p>
        </p:txBody>
      </p:sp>
      <p:sp>
        <p:nvSpPr>
          <p:cNvPr id="116741" name="Text Box 5"/>
          <p:cNvSpPr txBox="1">
            <a:spLocks noChangeArrowheads="1"/>
          </p:cNvSpPr>
          <p:nvPr/>
        </p:nvSpPr>
        <p:spPr bwMode="auto">
          <a:xfrm>
            <a:off x="755650" y="2636838"/>
            <a:ext cx="79216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en-GB" altLang="en-US" sz="2800" b="1">
                <a:solidFill>
                  <a:srgbClr val="003399"/>
                </a:solidFill>
              </a:rPr>
              <a:t>Practical aspects of physical (plant health) inspection  &amp;  risk assessment</a:t>
            </a:r>
          </a:p>
        </p:txBody>
      </p:sp>
      <p:sp>
        <p:nvSpPr>
          <p:cNvPr id="116742" name="Line 6"/>
          <p:cNvSpPr>
            <a:spLocks noChangeShapeType="1"/>
          </p:cNvSpPr>
          <p:nvPr/>
        </p:nvSpPr>
        <p:spPr bwMode="auto">
          <a:xfrm>
            <a:off x="539750" y="1412875"/>
            <a:ext cx="8353425" cy="0"/>
          </a:xfrm>
          <a:prstGeom prst="line">
            <a:avLst/>
          </a:prstGeom>
          <a:noFill/>
          <a:ln w="28575">
            <a:solidFill>
              <a:srgbClr val="4D4D4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741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LI_2010_NL">
  <a:themeElements>
    <a:clrScheme name="">
      <a:dk1>
        <a:srgbClr val="000000"/>
      </a:dk1>
      <a:lt1>
        <a:srgbClr val="FFFFFF"/>
      </a:lt1>
      <a:dk2>
        <a:srgbClr val="D10039"/>
      </a:dk2>
      <a:lt2>
        <a:srgbClr val="EEECE1"/>
      </a:lt2>
      <a:accent1>
        <a:srgbClr val="007CC8"/>
      </a:accent1>
      <a:accent2>
        <a:srgbClr val="97CDD5"/>
      </a:accent2>
      <a:accent3>
        <a:srgbClr val="FFFFFF"/>
      </a:accent3>
      <a:accent4>
        <a:srgbClr val="000000"/>
      </a:accent4>
      <a:accent5>
        <a:srgbClr val="AABFE0"/>
      </a:accent5>
      <a:accent6>
        <a:srgbClr val="88BAC1"/>
      </a:accent6>
      <a:hlink>
        <a:srgbClr val="F08DBA"/>
      </a:hlink>
      <a:folHlink>
        <a:srgbClr val="920078"/>
      </a:folHlink>
    </a:clrScheme>
    <a:fontScheme name="ELI_2010_NL">
      <a:majorFont>
        <a:latin typeface="Verdana"/>
        <a:ea typeface="Geneva"/>
        <a:cs typeface=""/>
      </a:majorFont>
      <a:minorFont>
        <a:latin typeface="Verdana"/>
        <a:ea typeface="Geneva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Geneva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Geneva" charset="-128"/>
          </a:defRPr>
        </a:defPPr>
      </a:lstStyle>
    </a:lnDef>
  </a:objectDefaults>
  <a:extraClrSchemeLst>
    <a:extraClrScheme>
      <a:clrScheme name="ELI_2010_N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LI_2010_N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LI_2010_N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LI_2010_N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LI_2010_N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LI_2010_N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LI_2010_N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LI_2010_N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LI_2010_N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LI_2010_N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LI_2010_N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LI_2010_N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ardontwerp">
  <a:themeElements>
    <a:clrScheme name="">
      <a:dk1>
        <a:srgbClr val="000000"/>
      </a:dk1>
      <a:lt1>
        <a:srgbClr val="FFFFFF"/>
      </a:lt1>
      <a:dk2>
        <a:srgbClr val="F9B249"/>
      </a:dk2>
      <a:lt2>
        <a:srgbClr val="EEECE1"/>
      </a:lt2>
      <a:accent1>
        <a:srgbClr val="6ED9AD"/>
      </a:accent1>
      <a:accent2>
        <a:srgbClr val="046F96"/>
      </a:accent2>
      <a:accent3>
        <a:srgbClr val="FFFFFF"/>
      </a:accent3>
      <a:accent4>
        <a:srgbClr val="000000"/>
      </a:accent4>
      <a:accent5>
        <a:srgbClr val="BAE9D3"/>
      </a:accent5>
      <a:accent6>
        <a:srgbClr val="036487"/>
      </a:accent6>
      <a:hlink>
        <a:srgbClr val="9ACCD4"/>
      </a:hlink>
      <a:folHlink>
        <a:srgbClr val="ED8FBB"/>
      </a:folHlink>
    </a:clrScheme>
    <a:fontScheme name="1_Standaardontwerp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 kolommen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kolommen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kolommen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Files\Huisstijlen\LNV\RijksHuisstijl\Werkgroepsjablonen\ELI_2010_NL.pot</Template>
  <TotalTime>2554</TotalTime>
  <Words>955</Words>
  <Application>Microsoft Office PowerPoint</Application>
  <PresentationFormat>Diavoorstelling (4:3)</PresentationFormat>
  <Paragraphs>288</Paragraphs>
  <Slides>30</Slides>
  <Notes>30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2</vt:i4>
      </vt:variant>
      <vt:variant>
        <vt:lpstr>Diatitels</vt:lpstr>
      </vt:variant>
      <vt:variant>
        <vt:i4>30</vt:i4>
      </vt:variant>
    </vt:vector>
  </HeadingPairs>
  <TitlesOfParts>
    <vt:vector size="38" baseType="lpstr">
      <vt:lpstr>Arial</vt:lpstr>
      <vt:lpstr>Tahoma</vt:lpstr>
      <vt:lpstr>Times</vt:lpstr>
      <vt:lpstr>Times New Roman</vt:lpstr>
      <vt:lpstr>Verdana</vt:lpstr>
      <vt:lpstr>Wingdings</vt:lpstr>
      <vt:lpstr>ELI_2010_NL</vt:lpstr>
      <vt:lpstr>1_Standaardontwerp</vt:lpstr>
      <vt:lpstr>Import inspection in the EU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Checklist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Ministerie van LNV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LNV-AID R.Vincken</dc:creator>
  <cp:lastModifiedBy>Jos van Meggelen</cp:lastModifiedBy>
  <cp:revision>117</cp:revision>
  <dcterms:created xsi:type="dcterms:W3CDTF">2010-11-08T09:17:49Z</dcterms:created>
  <dcterms:modified xsi:type="dcterms:W3CDTF">2019-09-02T15:46:02Z</dcterms:modified>
</cp:coreProperties>
</file>