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-61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5400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6D2E-1A39-490C-B3C0-B893F698D517}" type="datetime1">
              <a:rPr lang="en-GB" smtClean="0">
                <a:solidFill>
                  <a:srgbClr val="000000"/>
                </a:solidFill>
              </a:rPr>
              <a:pPr/>
              <a:t>29/08/2019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STRICTLY PRIVATE &amp; CONFIDENTIAL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01500" y="4846320"/>
            <a:ext cx="190501" cy="2011680"/>
          </a:xfrm>
          <a:prstGeom prst="rect">
            <a:avLst/>
          </a:prstGeom>
          <a:solidFill>
            <a:srgbClr val="FF8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001500" y="0"/>
            <a:ext cx="190501" cy="48463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30999" y="6432130"/>
            <a:ext cx="1754295" cy="365125"/>
          </a:xfrm>
          <a:prstGeom prst="rect">
            <a:avLst/>
          </a:prstGeom>
        </p:spPr>
        <p:txBody>
          <a:bodyPr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fld id="{0762E2D3-4576-4CEF-9F58-9310E2D1C9D5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13" name="Picture 1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5916" y="235248"/>
            <a:ext cx="193904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38017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3659" y="152719"/>
            <a:ext cx="7721600" cy="11880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653F-F678-432A-A2DE-36E024259BB9}" type="datetime1">
              <a:rPr lang="en-GB" smtClean="0">
                <a:solidFill>
                  <a:srgbClr val="000000"/>
                </a:solidFill>
              </a:rPr>
              <a:pPr/>
              <a:t>29/08/2019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STRICTLY PRIVATE &amp; CONFIDENTIAL</a:t>
            </a: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2049" y="163240"/>
            <a:ext cx="193904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30999" y="6432130"/>
            <a:ext cx="1754295" cy="365125"/>
          </a:xfrm>
          <a:prstGeom prst="rect">
            <a:avLst/>
          </a:prstGeom>
        </p:spPr>
        <p:txBody>
          <a:bodyPr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fld id="{0762E2D3-4576-4CEF-9F58-9310E2D1C9D5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8919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86F1-482E-4670-8172-1997EAE2D2B0}" type="datetime1">
              <a:rPr lang="en-GB" smtClean="0">
                <a:solidFill>
                  <a:srgbClr val="000000"/>
                </a:solidFill>
              </a:rPr>
              <a:pPr/>
              <a:t>29/08/2019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STRICTLY PRIVATE &amp; CONFIDENTIAL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30999" y="6432130"/>
            <a:ext cx="1754295" cy="365125"/>
          </a:xfrm>
          <a:prstGeom prst="rect">
            <a:avLst/>
          </a:prstGeom>
        </p:spPr>
        <p:txBody>
          <a:bodyPr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fld id="{0762E2D3-4576-4CEF-9F58-9310E2D1C9D5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32843" y="294556"/>
            <a:ext cx="193904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44308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2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66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3547" y="228601"/>
            <a:ext cx="9499104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3EC3-61BA-4792-81C3-D06CBE5D661E}" type="datetime1">
              <a:rPr lang="en-GB" smtClean="0">
                <a:solidFill>
                  <a:srgbClr val="000000"/>
                </a:solidFill>
              </a:rPr>
              <a:pPr/>
              <a:t>29/08/2019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STRICTLY PRIVATE &amp; CONFIDENTIAL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11530999" y="6432130"/>
            <a:ext cx="1754295" cy="365125"/>
          </a:xfrm>
          <a:prstGeom prst="rect">
            <a:avLst/>
          </a:prstGeom>
        </p:spPr>
        <p:txBody>
          <a:bodyPr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fld id="{0762E2D3-4576-4CEF-9F58-9310E2D1C9D5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623392" y="3501009"/>
            <a:ext cx="11425269" cy="1008063"/>
          </a:xfrm>
          <a:solidFill>
            <a:srgbClr val="0060A8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6297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2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66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3547" y="228601"/>
            <a:ext cx="9499104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3EC3-61BA-4792-81C3-D06CBE5D661E}" type="datetime1">
              <a:rPr lang="en-GB" smtClean="0">
                <a:solidFill>
                  <a:srgbClr val="000000"/>
                </a:solidFill>
              </a:rPr>
              <a:pPr/>
              <a:t>29/08/2019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STRICTLY PRIVATE &amp; CONFIDENTIAL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11530999" y="6432130"/>
            <a:ext cx="1754295" cy="365125"/>
          </a:xfrm>
          <a:prstGeom prst="rect">
            <a:avLst/>
          </a:prstGeom>
        </p:spPr>
        <p:txBody>
          <a:bodyPr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fld id="{0762E2D3-4576-4CEF-9F58-9310E2D1C9D5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623392" y="3501009"/>
            <a:ext cx="11425269" cy="1008063"/>
          </a:xfrm>
          <a:solidFill>
            <a:srgbClr val="0060A8"/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5164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7680" y="152719"/>
            <a:ext cx="7721600" cy="1188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60ADB-46CC-428F-8016-E8AA520A33D3}" type="datetime1">
              <a:rPr lang="en-GB" smtClean="0">
                <a:solidFill>
                  <a:srgbClr val="000000"/>
                </a:solidFill>
              </a:rPr>
              <a:pPr/>
              <a:t>29/08/2019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STRICTLY PRIVATE &amp; CONFIDENTIAL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30999" y="6432130"/>
            <a:ext cx="1754295" cy="365125"/>
          </a:xfrm>
          <a:prstGeom prst="rect">
            <a:avLst/>
          </a:prstGeom>
        </p:spPr>
        <p:txBody>
          <a:bodyPr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fld id="{0762E2D3-4576-4CEF-9F58-9310E2D1C9D5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7665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2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66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3547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3EC3-61BA-4792-81C3-D06CBE5D661E}" type="datetime1">
              <a:rPr lang="en-GB" smtClean="0">
                <a:solidFill>
                  <a:srgbClr val="000000"/>
                </a:solidFill>
              </a:rPr>
              <a:pPr/>
              <a:t>29/08/2019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STRICTLY PRIVATE &amp; CONFIDENTIAL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11530999" y="6432130"/>
            <a:ext cx="1754295" cy="365125"/>
          </a:xfrm>
          <a:prstGeom prst="rect">
            <a:avLst/>
          </a:prstGeom>
        </p:spPr>
        <p:txBody>
          <a:bodyPr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fld id="{0762E2D3-4576-4CEF-9F58-9310E2D1C9D5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3235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9616" y="152718"/>
            <a:ext cx="7721600" cy="1371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1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1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A314D-87CF-4854-9DE4-6A7D1F29F447}" type="datetime1">
              <a:rPr lang="en-GB" smtClean="0">
                <a:solidFill>
                  <a:srgbClr val="000000"/>
                </a:solidFill>
              </a:rPr>
              <a:pPr/>
              <a:t>29/08/2019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STRICTLY PRIVATE &amp; CONFIDENTIAL</a:t>
            </a: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04565" y="154732"/>
            <a:ext cx="193904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30999" y="6432130"/>
            <a:ext cx="1754295" cy="365125"/>
          </a:xfrm>
          <a:prstGeom prst="rect">
            <a:avLst/>
          </a:prstGeom>
        </p:spPr>
        <p:txBody>
          <a:bodyPr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fld id="{0762E2D3-4576-4CEF-9F58-9310E2D1C9D5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0652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7360" y="152718"/>
            <a:ext cx="77216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375B-582B-4490-8CF1-AA1ACCD17CC7}" type="datetime1">
              <a:rPr lang="en-GB" smtClean="0">
                <a:solidFill>
                  <a:srgbClr val="000000"/>
                </a:solidFill>
              </a:rPr>
              <a:pPr/>
              <a:t>29/08/2019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STRICTLY PRIVATE &amp; CONFIDENTIAL</a:t>
            </a: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21499" y="163240"/>
            <a:ext cx="193904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30999" y="6432130"/>
            <a:ext cx="1754295" cy="365125"/>
          </a:xfrm>
          <a:prstGeom prst="rect">
            <a:avLst/>
          </a:prstGeom>
        </p:spPr>
        <p:txBody>
          <a:bodyPr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fld id="{0762E2D3-4576-4CEF-9F58-9310E2D1C9D5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3386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040" y="152718"/>
            <a:ext cx="7721600" cy="126005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E9EB0-E73B-4646-9221-8F93E2A56E68}" type="datetime1">
              <a:rPr lang="en-GB" smtClean="0">
                <a:solidFill>
                  <a:srgbClr val="000000"/>
                </a:solidFill>
              </a:rPr>
              <a:pPr/>
              <a:t>29/08/2019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STRICTLY PRIVATE &amp; CONFIDENTIAL</a:t>
            </a:r>
            <a:endParaRPr lang="en-GB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04565" y="163240"/>
            <a:ext cx="193904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30999" y="6432130"/>
            <a:ext cx="1754295" cy="365125"/>
          </a:xfrm>
          <a:prstGeom prst="rect">
            <a:avLst/>
          </a:prstGeo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fld id="{0762E2D3-4576-4CEF-9F58-9310E2D1C9D5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4113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B9B9-EC9A-4217-B3BC-5799BF586164}" type="datetime1">
              <a:rPr lang="en-GB" smtClean="0">
                <a:solidFill>
                  <a:srgbClr val="000000"/>
                </a:solidFill>
              </a:rPr>
              <a:pPr/>
              <a:t>29/08/2019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STRICTLY PRIVATE &amp; CONFIDENTIAL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30999" y="6432130"/>
            <a:ext cx="1754295" cy="365125"/>
          </a:xfrm>
          <a:prstGeom prst="rect">
            <a:avLst/>
          </a:prstGeo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fld id="{0762E2D3-4576-4CEF-9F58-9310E2D1C9D5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4542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1600200"/>
            <a:ext cx="6815668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8D2-F4D1-4A17-AFD2-09CA0D569325}" type="datetime1">
              <a:rPr lang="en-GB" smtClean="0">
                <a:solidFill>
                  <a:srgbClr val="000000"/>
                </a:solidFill>
              </a:rPr>
              <a:pPr/>
              <a:t>29/08/2019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STRICTLY PRIVATE &amp; CONFIDENTIAL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570757" y="152718"/>
            <a:ext cx="7721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21499" y="163240"/>
            <a:ext cx="193904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30999" y="6432130"/>
            <a:ext cx="1754295" cy="365125"/>
          </a:xfrm>
          <a:prstGeom prst="rect">
            <a:avLst/>
          </a:prstGeom>
        </p:spPr>
        <p:txBody>
          <a:bodyPr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fld id="{0762E2D3-4576-4CEF-9F58-9310E2D1C9D5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6252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500" y="4846320"/>
            <a:ext cx="190501" cy="2011680"/>
          </a:xfrm>
          <a:prstGeom prst="rect">
            <a:avLst/>
          </a:prstGeom>
          <a:solidFill>
            <a:srgbClr val="FF8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8ECCE-5D67-4D56-8860-E6D5F0AF711F}" type="datetime1">
              <a:rPr lang="en-GB" smtClean="0">
                <a:solidFill>
                  <a:srgbClr val="000000"/>
                </a:solidFill>
              </a:rPr>
              <a:pPr/>
              <a:t>29/08/2019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STRICTLY PRIVATE &amp; CONFIDENTIAL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500" y="0"/>
            <a:ext cx="190501" cy="48463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30999" y="6432130"/>
            <a:ext cx="1754295" cy="365125"/>
          </a:xfrm>
          <a:prstGeom prst="rect">
            <a:avLst/>
          </a:prstGeom>
        </p:spPr>
        <p:txBody>
          <a:bodyPr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fld id="{0762E2D3-4576-4CEF-9F58-9310E2D1C9D5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1678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8870" y="121886"/>
            <a:ext cx="8201653" cy="12188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2402"/>
            <a:ext cx="101600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A50A624-1969-4917-A107-29DB33680761}" type="datetime1">
              <a:rPr lang="en-GB" smtClean="0">
                <a:solidFill>
                  <a:srgbClr val="000000"/>
                </a:solidFill>
              </a:rPr>
              <a:pPr/>
              <a:t>29/08/2019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STRICTLY PRIVATE &amp; CONFIDENTIAL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001500" y="0"/>
            <a:ext cx="190501" cy="1371600"/>
          </a:xfrm>
          <a:prstGeom prst="rect">
            <a:avLst/>
          </a:prstGeom>
          <a:solidFill>
            <a:srgbClr val="FF8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001500" y="1371600"/>
            <a:ext cx="190501" cy="5486400"/>
          </a:xfrm>
          <a:prstGeom prst="rect">
            <a:avLst/>
          </a:prstGeom>
          <a:solidFill>
            <a:srgbClr val="006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30999" y="6432130"/>
            <a:ext cx="1754295" cy="365125"/>
          </a:xfrm>
          <a:prstGeom prst="rect">
            <a:avLst/>
          </a:prstGeom>
        </p:spPr>
        <p:txBody>
          <a:bodyPr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fld id="{0762E2D3-4576-4CEF-9F58-9310E2D1C9D5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645916" y="404664"/>
            <a:ext cx="193904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623392" y="1371600"/>
            <a:ext cx="11349235" cy="0"/>
          </a:xfrm>
          <a:prstGeom prst="line">
            <a:avLst/>
          </a:prstGeom>
          <a:ln w="22225">
            <a:solidFill>
              <a:srgbClr val="0060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0581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anose="05000000000000000000" pitchFamily="2" charset="2"/>
        <a:buChar char="Ø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5051968" y="1857503"/>
            <a:ext cx="997584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</a:t>
            </a:r>
            <a:r>
              <a:rPr b="1" spc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odu</a:t>
            </a:r>
            <a:r>
              <a:rPr b="1" spc="-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cers</a:t>
            </a:r>
            <a:endParaRPr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76984" y="2493264"/>
            <a:ext cx="1079500" cy="516808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algn="ctr">
              <a:spcBef>
                <a:spcPts val="10"/>
              </a:spcBef>
            </a:pPr>
            <a:endParaRPr sz="19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90170" algn="ctr"/>
            <a:r>
              <a:rPr lang="en-US" sz="1400" b="1" spc="-10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SEGMENT</a:t>
            </a:r>
            <a:endParaRPr lang="en-US" sz="1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4294967295"/>
          </p:nvPr>
        </p:nvSpPr>
        <p:spPr>
          <a:xfrm>
            <a:off x="14578999" y="6432130"/>
            <a:ext cx="1754295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15"/>
              </a:lnSpc>
            </a:pPr>
            <a:fld id="{81D60167-4931-47E6-BA6A-407CBD079E47}" type="slidenum">
              <a:rPr dirty="0">
                <a:solidFill>
                  <a:prstClr val="black"/>
                </a:solidFill>
              </a:rPr>
              <a:pPr marL="25400">
                <a:lnSpc>
                  <a:spcPts val="1315"/>
                </a:lnSpc>
              </a:pPr>
              <a:t>1</a:t>
            </a:fld>
            <a:endParaRPr dirty="0">
              <a:solidFill>
                <a:prstClr val="black"/>
              </a:solidFill>
            </a:endParaRPr>
          </a:p>
        </p:txBody>
      </p:sp>
      <p:sp>
        <p:nvSpPr>
          <p:cNvPr id="6" name="object 24"/>
          <p:cNvSpPr txBox="1">
            <a:spLocks noGrp="1"/>
          </p:cNvSpPr>
          <p:nvPr>
            <p:ph type="title"/>
          </p:nvPr>
        </p:nvSpPr>
        <p:spPr>
          <a:xfrm>
            <a:off x="1239521" y="2763851"/>
            <a:ext cx="9011408" cy="61555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554480" algn="just"/>
            <a:r>
              <a:rPr lang="en-US" sz="4000" b="1" spc="-70" dirty="0" smtClean="0">
                <a:solidFill>
                  <a:srgbClr val="0060A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KILIMO BIASHARA - nmb bank plc </a:t>
            </a:r>
            <a:endParaRPr sz="4000" b="1" spc="-85" dirty="0">
              <a:solidFill>
                <a:srgbClr val="0060A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434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4219402" y="1817311"/>
            <a:ext cx="2600959" cy="73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Wakulima Wadogo (Vikundi)</a:t>
            </a:r>
            <a:endParaRPr sz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99085" indent="-286385">
              <a:spcBef>
                <a:spcPts val="72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Wakulima Wanaoibukia</a:t>
            </a:r>
            <a:endParaRPr sz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99085" indent="-286385">
              <a:spcBef>
                <a:spcPts val="72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Mashamba Makubwa.</a:t>
            </a:r>
            <a:endParaRPr sz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07630" y="1817613"/>
            <a:ext cx="2084586" cy="733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Waagiza </a:t>
            </a: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Pembejeo</a:t>
            </a:r>
            <a:endParaRPr lang="en-US" sz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99085" indent="-286385">
              <a:spcBef>
                <a:spcPts val="72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Wasafirishaji</a:t>
            </a:r>
            <a:endParaRPr lang="en-US" sz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99085" indent="-286385">
              <a:spcBef>
                <a:spcPts val="72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Wasambazaji/  Huduma</a:t>
            </a:r>
            <a:endParaRPr sz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83859" y="1847411"/>
            <a:ext cx="2506886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Wachuuzi Wadogo</a:t>
            </a: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 Watunza Maghala</a:t>
            </a:r>
            <a:endParaRPr lang="en-US" sz="1200" spc="-5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Wachakataji </a:t>
            </a: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Mazao</a:t>
            </a:r>
            <a:endParaRPr lang="en-US" sz="1200" spc="-5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Wasafirishaji</a:t>
            </a:r>
            <a:endParaRPr sz="11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681775" y="1783309"/>
            <a:ext cx="2157959" cy="918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1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Wafanyabiashara wa Jumla </a:t>
            </a:r>
            <a:r>
              <a:rPr lang="en-US" sz="12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(wholesalers &amp; </a:t>
            </a:r>
            <a:r>
              <a:rPr lang="en-US" sz="1200" spc="-1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Retailers)</a:t>
            </a:r>
            <a:endParaRPr sz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99085" indent="-286385">
              <a:spcBef>
                <a:spcPts val="72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Viwanda Vikubwa</a:t>
            </a:r>
            <a:endParaRPr sz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99085" indent="-286385">
              <a:spcBef>
                <a:spcPts val="72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Waagizaji Bidhaa</a:t>
            </a:r>
            <a:endParaRPr sz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92370" y="1804383"/>
            <a:ext cx="1394596" cy="792480"/>
          </a:xfrm>
          <a:custGeom>
            <a:avLst/>
            <a:gdLst/>
            <a:ahLst/>
            <a:cxnLst/>
            <a:rect l="l" t="t" r="r" b="b"/>
            <a:pathLst>
              <a:path w="1079500" h="792479">
                <a:moveTo>
                  <a:pt x="0" y="792479"/>
                </a:moveTo>
                <a:lnTo>
                  <a:pt x="1078992" y="792479"/>
                </a:lnTo>
                <a:lnTo>
                  <a:pt x="1078992" y="0"/>
                </a:lnTo>
                <a:lnTo>
                  <a:pt x="0" y="0"/>
                </a:lnTo>
                <a:lnTo>
                  <a:pt x="0" y="792479"/>
                </a:lnTo>
                <a:close/>
              </a:path>
            </a:pathLst>
          </a:custGeom>
          <a:solidFill>
            <a:srgbClr val="FF85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01113" y="2043281"/>
            <a:ext cx="939547" cy="43217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90170" algn="ctr"/>
            <a:r>
              <a:rPr lang="en-US" sz="1400" b="1" spc="-10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AINA ZA WATEJA</a:t>
            </a:r>
            <a:endParaRPr lang="en-US" sz="1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04951" y="2774550"/>
            <a:ext cx="2115974" cy="1577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45" dirty="0" smtClean="0">
                <a:solidFill>
                  <a:srgbClr val="002060"/>
                </a:solidFill>
                <a:latin typeface="Calibri" panose="020F0502020204030204" pitchFamily="34" charset="0"/>
                <a:cs typeface="Arial Narrow"/>
              </a:rPr>
              <a:t>Mitaji </a:t>
            </a:r>
            <a:r>
              <a:rPr lang="en-US" sz="1200" spc="-45" dirty="0">
                <a:solidFill>
                  <a:srgbClr val="002060"/>
                </a:solidFill>
                <a:latin typeface="Calibri" panose="020F0502020204030204" pitchFamily="34" charset="0"/>
                <a:cs typeface="Arial Narrow"/>
              </a:rPr>
              <a:t>ya </a:t>
            </a:r>
            <a:r>
              <a:rPr lang="en-US" sz="1200" spc="-45" dirty="0" smtClean="0">
                <a:solidFill>
                  <a:srgbClr val="002060"/>
                </a:solidFill>
                <a:latin typeface="Calibri" panose="020F0502020204030204" pitchFamily="34" charset="0"/>
                <a:cs typeface="Arial Narrow"/>
              </a:rPr>
              <a:t>Kuendesha</a:t>
            </a:r>
          </a:p>
          <a:p>
            <a:pPr marL="12700">
              <a:tabLst>
                <a:tab pos="299085" algn="l"/>
                <a:tab pos="299720" algn="l"/>
              </a:tabLst>
            </a:pPr>
            <a:endParaRPr lang="en-US" sz="1200" dirty="0" smtClean="0">
              <a:solidFill>
                <a:srgbClr val="002060"/>
              </a:solidFill>
              <a:latin typeface="Calibri" panose="020F0502020204030204" pitchFamily="34" charset="0"/>
              <a:cs typeface="Arial Narrow"/>
            </a:endParaRPr>
          </a:p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Mikopo </a:t>
            </a:r>
            <a:r>
              <a:rPr lang="en-US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 Pembejeo Bidhaa</a:t>
            </a:r>
          </a:p>
          <a:p>
            <a:pPr marL="299085" marR="5080" indent="-286385">
              <a:lnSpc>
                <a:spcPts val="2160"/>
              </a:lnSpc>
              <a:spcBef>
                <a:spcPts val="19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Barua ya dhamana katika biashara (Trade </a:t>
            </a:r>
            <a:r>
              <a:rPr lang="en-US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Finance </a:t>
            </a:r>
            <a:r>
              <a:rPr lang="en-US" sz="1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LCs)</a:t>
            </a:r>
            <a:endParaRPr lang="en-US" sz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99085" indent="-286385">
              <a:spcBef>
                <a:spcPts val="525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Kukopa Kupitia Bidhaa za Kuuza kama dhamana.</a:t>
            </a:r>
            <a:endParaRPr lang="en-US" sz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25487" y="2699043"/>
            <a:ext cx="2670546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Tunza Akiba kwa ajili ya Mkopo</a:t>
            </a:r>
          </a:p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Kilimo cha Mkataba</a:t>
            </a:r>
          </a:p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Mikopo kwa Wakulima Wanaoibukia</a:t>
            </a:r>
          </a:p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Stakabadhi </a:t>
            </a:r>
            <a:r>
              <a:rPr lang="en-US" sz="12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 Mazao Ghalani.</a:t>
            </a:r>
          </a:p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Uwekezaji </a:t>
            </a: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Trekta</a:t>
            </a:r>
            <a:r>
              <a:rPr lang="en-US" sz="12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umwagiliaji</a:t>
            </a:r>
            <a:r>
              <a:rPr lang="en-US" sz="12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n.k.</a:t>
            </a:r>
            <a:endParaRPr lang="en-US" sz="1200" spc="-5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Mafunzo-Taasisi ya </a:t>
            </a:r>
            <a:r>
              <a:rPr lang="en-US" sz="12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NMB Kwa Maendeleo ya </a:t>
            </a: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Kilimo- NFAD </a:t>
            </a:r>
            <a:r>
              <a:rPr lang="en-US" sz="12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(Bure).</a:t>
            </a:r>
          </a:p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Ubia katika </a:t>
            </a: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Kilimo- kama TADB</a:t>
            </a:r>
            <a:r>
              <a:rPr lang="en-US" sz="12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PASS.</a:t>
            </a:r>
            <a:endParaRPr lang="en-US" sz="1200" spc="-5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884772" y="2769380"/>
            <a:ext cx="5000652" cy="15619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Kukopa Kupitia Bidhaa za Mazao kama dhamana/ CMA.</a:t>
            </a:r>
            <a:endParaRPr lang="en-US" sz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99085" indent="-286385">
              <a:spcBef>
                <a:spcPts val="72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Mikopo ya Stakabadhi ya Mazao Ghalani.</a:t>
            </a:r>
          </a:p>
          <a:p>
            <a:pPr marL="299085" marR="5080" indent="-286385">
              <a:lnSpc>
                <a:spcPct val="15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Barua za dhamana (Trade </a:t>
            </a:r>
            <a:r>
              <a:rPr lang="en-US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Finance - </a:t>
            </a:r>
            <a:r>
              <a:rPr lang="en-US" sz="12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Guarantees </a:t>
            </a:r>
            <a:r>
              <a:rPr lang="en-US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12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Letters </a:t>
            </a:r>
            <a:r>
              <a:rPr lang="en-US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credit).</a:t>
            </a:r>
          </a:p>
          <a:p>
            <a:pPr marL="299085" marR="5080" indent="-286385">
              <a:lnSpc>
                <a:spcPct val="150000"/>
              </a:lnSpc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Mitaji ya Kuendesha Biashara (Working capital </a:t>
            </a:r>
            <a:r>
              <a:rPr lang="en-US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US" sz="1200" spc="-4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Overdrafts)</a:t>
            </a:r>
            <a:endParaRPr lang="en-US" sz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99085" indent="-286385">
              <a:spcBef>
                <a:spcPts val="72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3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Mikopo ya Muda Mfupi na Kati /Makampuni</a:t>
            </a:r>
            <a:endParaRPr lang="en-US" sz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99085" indent="-286385">
              <a:spcBef>
                <a:spcPts val="72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Ubia katika Kilimo kati ya Taasisi Binafsi na </a:t>
            </a: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Serikali</a:t>
            </a:r>
            <a:r>
              <a:rPr lang="en-US" sz="12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2" name="object 22"/>
          <p:cNvSpPr/>
          <p:nvPr/>
        </p:nvSpPr>
        <p:spPr>
          <a:xfrm>
            <a:off x="1699003" y="2668087"/>
            <a:ext cx="9914614" cy="45719"/>
          </a:xfrm>
          <a:custGeom>
            <a:avLst/>
            <a:gdLst/>
            <a:ahLst/>
            <a:cxnLst/>
            <a:rect l="l" t="t" r="r" b="b"/>
            <a:pathLst>
              <a:path w="8698865">
                <a:moveTo>
                  <a:pt x="0" y="0"/>
                </a:moveTo>
                <a:lnTo>
                  <a:pt x="8698611" y="0"/>
                </a:lnTo>
              </a:path>
            </a:pathLst>
          </a:custGeom>
          <a:ln w="12192">
            <a:solidFill>
              <a:srgbClr val="005FA8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1422401" y="326575"/>
            <a:ext cx="9011408" cy="369332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 marL="1554480" algn="just"/>
            <a:r>
              <a:rPr sz="2400" b="1" spc="-114" dirty="0">
                <a:solidFill>
                  <a:srgbClr val="0060A8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70" dirty="0" smtClean="0">
                <a:solidFill>
                  <a:srgbClr val="0060A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FURSA ZA kiushindani KATIKA KILIMO BIASHARA- nmb bank plc </a:t>
            </a:r>
            <a:endParaRPr sz="2200" b="1" spc="-85" dirty="0">
              <a:solidFill>
                <a:srgbClr val="0060A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4294967295"/>
          </p:nvPr>
        </p:nvSpPr>
        <p:spPr>
          <a:xfrm>
            <a:off x="14578999" y="6432130"/>
            <a:ext cx="1754295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15"/>
              </a:lnSpc>
            </a:pPr>
            <a:fld id="{81D60167-4931-47E6-BA6A-407CBD079E47}" type="slidenum">
              <a:rPr dirty="0">
                <a:solidFill>
                  <a:prstClr val="black"/>
                </a:solidFill>
              </a:rPr>
              <a:pPr marL="25400">
                <a:lnSpc>
                  <a:spcPts val="1315"/>
                </a:lnSpc>
              </a:pPr>
              <a:t>2</a:t>
            </a:fld>
            <a:endParaRPr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20505" y="2674336"/>
            <a:ext cx="1394596" cy="1825787"/>
          </a:xfrm>
          <a:prstGeom prst="rect">
            <a:avLst/>
          </a:prstGeom>
          <a:solidFill>
            <a:srgbClr val="FF8500"/>
          </a:solidFill>
        </p:spPr>
        <p:txBody>
          <a:bodyPr wrap="square" lIns="0" tIns="0" rIns="0" bIns="0" rtlCol="0" anchor="t" anchorCtr="0"/>
          <a:lstStyle/>
          <a:p>
            <a:pPr algn="ctr"/>
            <a:r>
              <a:rPr lang="en-US" sz="14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AINA ZA HUDUMA FEDHA:</a:t>
            </a:r>
          </a:p>
          <a:p>
            <a:pPr algn="ctr"/>
            <a:endParaRPr lang="en-US" sz="900" b="1" dirty="0" smtClean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25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5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-Kilimo Mkataba</a:t>
            </a:r>
          </a:p>
          <a:p>
            <a:pPr algn="ctr"/>
            <a:r>
              <a:rPr lang="en-US" sz="125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-Stakabadhi Ghalani</a:t>
            </a:r>
          </a:p>
          <a:p>
            <a:pPr algn="ctr"/>
            <a:r>
              <a:rPr lang="en-US" sz="125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-Mikopo ya Kuendesha Biashara</a:t>
            </a:r>
            <a:endParaRPr lang="en-US" sz="125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12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-Uwekezaji</a:t>
            </a:r>
          </a:p>
          <a:p>
            <a:pPr algn="ctr"/>
            <a:endParaRPr lang="en-US" sz="1400" b="1" dirty="0" smtClean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object 15"/>
          <p:cNvSpPr txBox="1"/>
          <p:nvPr/>
        </p:nvSpPr>
        <p:spPr>
          <a:xfrm>
            <a:off x="745076" y="4716459"/>
            <a:ext cx="939547" cy="216726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90170" algn="ctr"/>
            <a:r>
              <a:rPr lang="en-US" sz="1400" b="1" spc="-10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Potentials</a:t>
            </a:r>
            <a:endParaRPr lang="en-US" sz="1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object 22"/>
          <p:cNvSpPr/>
          <p:nvPr/>
        </p:nvSpPr>
        <p:spPr>
          <a:xfrm>
            <a:off x="1699003" y="4560835"/>
            <a:ext cx="9995583" cy="45719"/>
          </a:xfrm>
          <a:custGeom>
            <a:avLst/>
            <a:gdLst/>
            <a:ahLst/>
            <a:cxnLst/>
            <a:rect l="l" t="t" r="r" b="b"/>
            <a:pathLst>
              <a:path w="8698865">
                <a:moveTo>
                  <a:pt x="0" y="0"/>
                </a:moveTo>
                <a:lnTo>
                  <a:pt x="8698611" y="0"/>
                </a:lnTo>
              </a:path>
            </a:pathLst>
          </a:custGeom>
          <a:ln w="12192">
            <a:solidFill>
              <a:srgbClr val="005FA8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1" name="object 14"/>
          <p:cNvSpPr/>
          <p:nvPr/>
        </p:nvSpPr>
        <p:spPr>
          <a:xfrm>
            <a:off x="492370" y="4577378"/>
            <a:ext cx="1391418" cy="1262426"/>
          </a:xfrm>
          <a:custGeom>
            <a:avLst/>
            <a:gdLst/>
            <a:ahLst/>
            <a:cxnLst/>
            <a:rect l="l" t="t" r="r" b="b"/>
            <a:pathLst>
              <a:path w="1079500" h="792479">
                <a:moveTo>
                  <a:pt x="0" y="792479"/>
                </a:moveTo>
                <a:lnTo>
                  <a:pt x="1078992" y="792479"/>
                </a:lnTo>
                <a:lnTo>
                  <a:pt x="1078992" y="0"/>
                </a:lnTo>
                <a:lnTo>
                  <a:pt x="0" y="0"/>
                </a:lnTo>
                <a:lnTo>
                  <a:pt x="0" y="792479"/>
                </a:lnTo>
                <a:close/>
              </a:path>
            </a:pathLst>
          </a:custGeom>
          <a:solidFill>
            <a:srgbClr val="FF85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1970532" y="4781387"/>
            <a:ext cx="1804797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Vigezo Dhaifu vya </a:t>
            </a:r>
            <a:r>
              <a:rPr lang="en-US" sz="12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hamana</a:t>
            </a:r>
          </a:p>
        </p:txBody>
      </p:sp>
      <p:sp>
        <p:nvSpPr>
          <p:cNvPr id="37" name="object 11"/>
          <p:cNvSpPr txBox="1"/>
          <p:nvPr/>
        </p:nvSpPr>
        <p:spPr>
          <a:xfrm>
            <a:off x="4225487" y="4597639"/>
            <a:ext cx="2658371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Hali ya Hewa, </a:t>
            </a:r>
          </a:p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Dhamana Dhaifu/ duni.</a:t>
            </a:r>
          </a:p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Elimu duni kwa wakulima wadogo</a:t>
            </a:r>
          </a:p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Wakulima wasio rasmi (Unorganized) informal producers).</a:t>
            </a:r>
          </a:p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Mitaji ya Muda Mrefu.</a:t>
            </a:r>
          </a:p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Masoko Dhaifu</a:t>
            </a:r>
            <a:endParaRPr sz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object 11"/>
          <p:cNvSpPr txBox="1"/>
          <p:nvPr/>
        </p:nvSpPr>
        <p:spPr>
          <a:xfrm>
            <a:off x="6896033" y="4648755"/>
            <a:ext cx="4962138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Ukosefu wa Mitaji ya Muda Mrefu</a:t>
            </a:r>
          </a:p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Gharama ya Mikopo/ Riba.</a:t>
            </a:r>
          </a:p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Ukosefu wa</a:t>
            </a:r>
            <a:r>
              <a:rPr lang="en-US" sz="12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Taarifa sahihi za Masoko</a:t>
            </a:r>
            <a:endParaRPr lang="en-US" sz="1200" spc="-5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object 15"/>
          <p:cNvSpPr txBox="1"/>
          <p:nvPr/>
        </p:nvSpPr>
        <p:spPr>
          <a:xfrm>
            <a:off x="492369" y="5086522"/>
            <a:ext cx="1192255" cy="216726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90170" algn="ctr"/>
            <a:r>
              <a:rPr lang="en-US" sz="1400" b="1" spc="-10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Changamoto</a:t>
            </a:r>
            <a:endParaRPr lang="en-US" sz="1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object 14"/>
          <p:cNvSpPr/>
          <p:nvPr/>
        </p:nvSpPr>
        <p:spPr>
          <a:xfrm>
            <a:off x="492369" y="5891639"/>
            <a:ext cx="1391417" cy="691351"/>
          </a:xfrm>
          <a:custGeom>
            <a:avLst/>
            <a:gdLst/>
            <a:ahLst/>
            <a:cxnLst/>
            <a:rect l="l" t="t" r="r" b="b"/>
            <a:pathLst>
              <a:path w="1079500" h="792479">
                <a:moveTo>
                  <a:pt x="0" y="792479"/>
                </a:moveTo>
                <a:lnTo>
                  <a:pt x="1078992" y="792479"/>
                </a:lnTo>
                <a:lnTo>
                  <a:pt x="1078992" y="0"/>
                </a:lnTo>
                <a:lnTo>
                  <a:pt x="0" y="0"/>
                </a:lnTo>
                <a:lnTo>
                  <a:pt x="0" y="792479"/>
                </a:lnTo>
                <a:close/>
              </a:path>
            </a:pathLst>
          </a:custGeom>
          <a:solidFill>
            <a:srgbClr val="FF85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1" name="object 11"/>
          <p:cNvSpPr txBox="1"/>
          <p:nvPr/>
        </p:nvSpPr>
        <p:spPr>
          <a:xfrm>
            <a:off x="1979495" y="5926132"/>
            <a:ext cx="2113294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Kipunguzo kwa Ankara za Malipo (Invoice Discounting.</a:t>
            </a:r>
          </a:p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Dhamana ya Benki (Bank Guarantees).</a:t>
            </a:r>
          </a:p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endParaRPr lang="en-US" sz="1200" spc="-5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object 15"/>
          <p:cNvSpPr txBox="1"/>
          <p:nvPr/>
        </p:nvSpPr>
        <p:spPr>
          <a:xfrm>
            <a:off x="492369" y="6001361"/>
            <a:ext cx="1391417" cy="216726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90170" algn="ctr"/>
            <a:r>
              <a:rPr lang="en-US" sz="1400" b="1" spc="-10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Mikakati Yetu</a:t>
            </a:r>
            <a:endParaRPr lang="en-US" sz="1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object 11"/>
          <p:cNvSpPr txBox="1"/>
          <p:nvPr/>
        </p:nvSpPr>
        <p:spPr>
          <a:xfrm>
            <a:off x="4230099" y="5945527"/>
            <a:ext cx="2575748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NFAD Kwa Kujenga Uwezo</a:t>
            </a:r>
            <a:r>
              <a:rPr lang="en-US" sz="12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katika Wakulima Wadogo/ Ushirika.</a:t>
            </a:r>
          </a:p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Ubia na Mashirikiano</a:t>
            </a:r>
            <a:r>
              <a:rPr lang="en-US" sz="1200" spc="-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mbalimbali.</a:t>
            </a:r>
          </a:p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Udhamini katika Mikopo &amp; Bima.</a:t>
            </a:r>
            <a:endParaRPr sz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object 11"/>
          <p:cNvSpPr txBox="1"/>
          <p:nvPr/>
        </p:nvSpPr>
        <p:spPr>
          <a:xfrm>
            <a:off x="6884771" y="6007655"/>
            <a:ext cx="497340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Ushirikiano katika Kutoa Mitaji- mfano; TADB, FMO, IFC n.k.</a:t>
            </a:r>
          </a:p>
          <a:p>
            <a:pPr marL="299085" indent="-286385"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lang="en-US" sz="1200" spc="-5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Kitengo cha Utafiti na Ushauri wa Kilimo (FAR)- Kujua mwenendo wa soko.</a:t>
            </a:r>
          </a:p>
        </p:txBody>
      </p:sp>
      <p:sp>
        <p:nvSpPr>
          <p:cNvPr id="49" name="object 22"/>
          <p:cNvSpPr/>
          <p:nvPr/>
        </p:nvSpPr>
        <p:spPr>
          <a:xfrm flipV="1">
            <a:off x="1740660" y="5860434"/>
            <a:ext cx="10117511" cy="45719"/>
          </a:xfrm>
          <a:custGeom>
            <a:avLst/>
            <a:gdLst/>
            <a:ahLst/>
            <a:cxnLst/>
            <a:rect l="l" t="t" r="r" b="b"/>
            <a:pathLst>
              <a:path w="8698865">
                <a:moveTo>
                  <a:pt x="0" y="0"/>
                </a:moveTo>
                <a:lnTo>
                  <a:pt x="8698611" y="0"/>
                </a:lnTo>
              </a:path>
            </a:pathLst>
          </a:custGeom>
          <a:ln w="12192">
            <a:solidFill>
              <a:srgbClr val="005FA8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0925" y="767131"/>
            <a:ext cx="2511072" cy="105707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7023" y="767131"/>
            <a:ext cx="2434551" cy="105707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52604" y="743178"/>
            <a:ext cx="2234594" cy="1044533"/>
          </a:xfrm>
          <a:prstGeom prst="rect">
            <a:avLst/>
          </a:prstGeom>
        </p:spPr>
      </p:pic>
      <p:sp>
        <p:nvSpPr>
          <p:cNvPr id="25" name="Isosceles Triangle 24"/>
          <p:cNvSpPr/>
          <p:nvPr/>
        </p:nvSpPr>
        <p:spPr>
          <a:xfrm rot="5400000">
            <a:off x="3464457" y="1138723"/>
            <a:ext cx="1030246" cy="350448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Isosceles Triangle 51"/>
          <p:cNvSpPr/>
          <p:nvPr/>
        </p:nvSpPr>
        <p:spPr>
          <a:xfrm rot="5400000">
            <a:off x="6304721" y="1148272"/>
            <a:ext cx="1030246" cy="318275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Isosceles Triangle 52"/>
          <p:cNvSpPr/>
          <p:nvPr/>
        </p:nvSpPr>
        <p:spPr>
          <a:xfrm rot="5400000">
            <a:off x="9027792" y="1113036"/>
            <a:ext cx="1030246" cy="332475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8817" y="886064"/>
            <a:ext cx="1553309" cy="814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7909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MB Presentation - MJ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23860</TotalTime>
  <Words>328</Words>
  <Application>Microsoft Office PowerPoint</Application>
  <PresentationFormat>Custom</PresentationFormat>
  <Paragraphs>64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NMB Presentation - MJR</vt:lpstr>
      <vt:lpstr>KILIMO BIASHARA - nmb bank plc </vt:lpstr>
      <vt:lpstr> FURSA ZA kiushindani KATIKA KILIMO BIASHARA- nmb bank plc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AGRIBUSINESS SOLUTIONS</dc:title>
  <dc:creator>Ezekiel Ligate</dc:creator>
  <cp:lastModifiedBy>bashir</cp:lastModifiedBy>
  <cp:revision>227</cp:revision>
  <dcterms:created xsi:type="dcterms:W3CDTF">2018-11-01T07:23:40Z</dcterms:created>
  <dcterms:modified xsi:type="dcterms:W3CDTF">2019-08-29T17:36:54Z</dcterms:modified>
</cp:coreProperties>
</file>